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12192000" cy="6858000"/>
  <p:notesSz cx="6858000" cy="9144000"/>
  <p:defaultText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Помір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95" autoAdjust="0"/>
    <p:restoredTop sz="94660"/>
  </p:normalViewPr>
  <p:slideViewPr>
    <p:cSldViewPr snapToGrid="0">
      <p:cViewPr varScale="1">
        <p:scale>
          <a:sx n="74" d="100"/>
          <a:sy n="74" d="100"/>
        </p:scale>
        <p:origin x="1042" y="67"/>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charts/_rels/chart1.xml.rels><?xml version="1.0" encoding="UTF-8" standalone="yes"?>
<Relationships xmlns="http://schemas.openxmlformats.org/package/2006/relationships"><Relationship Id="rId3" Type="http://schemas.openxmlformats.org/officeDocument/2006/relationships/oleObject" Target="file:///C:\Users\HP\Desktop\&#1053;&#1072;&#1091;&#1082;&#1086;&#1074;&#1072;%20&#1088;&#1086;&#1073;&#1086;&#1090;&#1072;\&#1057;&#1090;&#1072;&#1090;&#1090;&#1110;\CBI%20and%20Legal%20Origin\&#1043;&#1088;&#1091;&#1087;&#1091;&#1074;&#1072;&#1085;&#1085;&#1103;%20&#1082;&#1088;&#1072;&#1111;&#1085;%20CBI.xlsx" TargetMode="External"/><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oleObject" Target="file:///C:\Users\HP\Desktop\&#1053;&#1072;&#1091;&#1082;&#1086;&#1074;&#1072;%20&#1088;&#1086;&#1073;&#1086;&#1090;&#1072;\&#1057;&#1090;&#1072;&#1090;&#1090;&#1110;\CBI%20and%20Legal%20Origin\&#1043;&#1088;&#1091;&#1087;&#1091;&#1074;&#1072;&#1085;&#1085;&#1103;%20&#1082;&#1088;&#1072;&#1111;&#1085;%20&#1030;&#1085;&#1092;&#1083;&#1103;&#1094;&#1110;&#1103;.xlsx" TargetMode="External"/><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uk-UA"/>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lineChart>
        <c:grouping val="standard"/>
        <c:varyColors val="0"/>
        <c:ser>
          <c:idx val="0"/>
          <c:order val="0"/>
          <c:tx>
            <c:strRef>
              <c:f>Аркуш2!$A$4</c:f>
              <c:strCache>
                <c:ptCount val="1"/>
                <c:pt idx="0">
                  <c:v>English</c:v>
                </c:pt>
              </c:strCache>
            </c:strRef>
          </c:tx>
          <c:spPr>
            <a:ln w="28575" cap="rnd">
              <a:solidFill>
                <a:schemeClr val="accent1"/>
              </a:solidFill>
              <a:round/>
            </a:ln>
            <a:effectLst/>
          </c:spPr>
          <c:marker>
            <c:symbol val="none"/>
          </c:marker>
          <c:cat>
            <c:numRef>
              <c:f>Аркуш2!$B$3:$BM$3</c:f>
              <c:numCache>
                <c:formatCode>General</c:formatCode>
                <c:ptCount val="64"/>
                <c:pt idx="0">
                  <c:v>1960</c:v>
                </c:pt>
                <c:pt idx="1">
                  <c:v>1961</c:v>
                </c:pt>
                <c:pt idx="2">
                  <c:v>1962</c:v>
                </c:pt>
                <c:pt idx="3">
                  <c:v>1963</c:v>
                </c:pt>
                <c:pt idx="4">
                  <c:v>1964</c:v>
                </c:pt>
                <c:pt idx="5">
                  <c:v>1965</c:v>
                </c:pt>
                <c:pt idx="6">
                  <c:v>1966</c:v>
                </c:pt>
                <c:pt idx="7">
                  <c:v>1967</c:v>
                </c:pt>
                <c:pt idx="8">
                  <c:v>1968</c:v>
                </c:pt>
                <c:pt idx="9">
                  <c:v>1969</c:v>
                </c:pt>
                <c:pt idx="10">
                  <c:v>1970</c:v>
                </c:pt>
                <c:pt idx="11">
                  <c:v>1971</c:v>
                </c:pt>
                <c:pt idx="12">
                  <c:v>1972</c:v>
                </c:pt>
                <c:pt idx="13">
                  <c:v>1973</c:v>
                </c:pt>
                <c:pt idx="14">
                  <c:v>1974</c:v>
                </c:pt>
                <c:pt idx="15">
                  <c:v>1975</c:v>
                </c:pt>
                <c:pt idx="16">
                  <c:v>1976</c:v>
                </c:pt>
                <c:pt idx="17">
                  <c:v>1977</c:v>
                </c:pt>
                <c:pt idx="18">
                  <c:v>1978</c:v>
                </c:pt>
                <c:pt idx="19">
                  <c:v>1979</c:v>
                </c:pt>
                <c:pt idx="20">
                  <c:v>1980</c:v>
                </c:pt>
                <c:pt idx="21">
                  <c:v>1981</c:v>
                </c:pt>
                <c:pt idx="22">
                  <c:v>1982</c:v>
                </c:pt>
                <c:pt idx="23">
                  <c:v>1983</c:v>
                </c:pt>
                <c:pt idx="24">
                  <c:v>1984</c:v>
                </c:pt>
                <c:pt idx="25">
                  <c:v>1985</c:v>
                </c:pt>
                <c:pt idx="26">
                  <c:v>1986</c:v>
                </c:pt>
                <c:pt idx="27">
                  <c:v>1987</c:v>
                </c:pt>
                <c:pt idx="28">
                  <c:v>1988</c:v>
                </c:pt>
                <c:pt idx="29">
                  <c:v>1989</c:v>
                </c:pt>
                <c:pt idx="30">
                  <c:v>1990</c:v>
                </c:pt>
                <c:pt idx="31">
                  <c:v>1991</c:v>
                </c:pt>
                <c:pt idx="32">
                  <c:v>1992</c:v>
                </c:pt>
                <c:pt idx="33">
                  <c:v>1993</c:v>
                </c:pt>
                <c:pt idx="34">
                  <c:v>1994</c:v>
                </c:pt>
                <c:pt idx="35">
                  <c:v>1995</c:v>
                </c:pt>
                <c:pt idx="36">
                  <c:v>1996</c:v>
                </c:pt>
                <c:pt idx="37">
                  <c:v>1997</c:v>
                </c:pt>
                <c:pt idx="38">
                  <c:v>1998</c:v>
                </c:pt>
                <c:pt idx="39">
                  <c:v>1999</c:v>
                </c:pt>
                <c:pt idx="40">
                  <c:v>2000</c:v>
                </c:pt>
                <c:pt idx="41">
                  <c:v>2001</c:v>
                </c:pt>
                <c:pt idx="42">
                  <c:v>2002</c:v>
                </c:pt>
                <c:pt idx="43">
                  <c:v>2003</c:v>
                </c:pt>
                <c:pt idx="44">
                  <c:v>2004</c:v>
                </c:pt>
                <c:pt idx="45">
                  <c:v>2005</c:v>
                </c:pt>
                <c:pt idx="46">
                  <c:v>2006</c:v>
                </c:pt>
                <c:pt idx="47">
                  <c:v>2007</c:v>
                </c:pt>
                <c:pt idx="48">
                  <c:v>2008</c:v>
                </c:pt>
                <c:pt idx="49">
                  <c:v>2009</c:v>
                </c:pt>
                <c:pt idx="50">
                  <c:v>2010</c:v>
                </c:pt>
                <c:pt idx="51">
                  <c:v>2011</c:v>
                </c:pt>
                <c:pt idx="52">
                  <c:v>2012</c:v>
                </c:pt>
                <c:pt idx="53">
                  <c:v>2013</c:v>
                </c:pt>
                <c:pt idx="54">
                  <c:v>2014</c:v>
                </c:pt>
                <c:pt idx="55">
                  <c:v>2015</c:v>
                </c:pt>
                <c:pt idx="56">
                  <c:v>2016</c:v>
                </c:pt>
                <c:pt idx="57">
                  <c:v>2017</c:v>
                </c:pt>
                <c:pt idx="58">
                  <c:v>2018</c:v>
                </c:pt>
                <c:pt idx="59">
                  <c:v>2019</c:v>
                </c:pt>
                <c:pt idx="60">
                  <c:v>2020</c:v>
                </c:pt>
                <c:pt idx="61">
                  <c:v>2021</c:v>
                </c:pt>
                <c:pt idx="62">
                  <c:v>2022</c:v>
                </c:pt>
                <c:pt idx="63">
                  <c:v>2023</c:v>
                </c:pt>
              </c:numCache>
            </c:numRef>
          </c:cat>
          <c:val>
            <c:numRef>
              <c:f>Аркуш2!$B$4:$BM$4</c:f>
              <c:numCache>
                <c:formatCode>0.00</c:formatCode>
                <c:ptCount val="64"/>
                <c:pt idx="0">
                  <c:v>0.43</c:v>
                </c:pt>
                <c:pt idx="1">
                  <c:v>0.43</c:v>
                </c:pt>
                <c:pt idx="2">
                  <c:v>0.43</c:v>
                </c:pt>
                <c:pt idx="3">
                  <c:v>0.45</c:v>
                </c:pt>
                <c:pt idx="4">
                  <c:v>0.44</c:v>
                </c:pt>
                <c:pt idx="5">
                  <c:v>0.44</c:v>
                </c:pt>
                <c:pt idx="6">
                  <c:v>0.45</c:v>
                </c:pt>
                <c:pt idx="7">
                  <c:v>0.45</c:v>
                </c:pt>
                <c:pt idx="8">
                  <c:v>0.45</c:v>
                </c:pt>
                <c:pt idx="9">
                  <c:v>0.46</c:v>
                </c:pt>
                <c:pt idx="10">
                  <c:v>0.46</c:v>
                </c:pt>
                <c:pt idx="11">
                  <c:v>0.45</c:v>
                </c:pt>
                <c:pt idx="12">
                  <c:v>0.45</c:v>
                </c:pt>
                <c:pt idx="13">
                  <c:v>0.45</c:v>
                </c:pt>
                <c:pt idx="14">
                  <c:v>0.45</c:v>
                </c:pt>
                <c:pt idx="15">
                  <c:v>0.46</c:v>
                </c:pt>
                <c:pt idx="16">
                  <c:v>0.46</c:v>
                </c:pt>
                <c:pt idx="17">
                  <c:v>0.46</c:v>
                </c:pt>
                <c:pt idx="18">
                  <c:v>0.46</c:v>
                </c:pt>
                <c:pt idx="19">
                  <c:v>0.46</c:v>
                </c:pt>
                <c:pt idx="20">
                  <c:v>0.47</c:v>
                </c:pt>
                <c:pt idx="21">
                  <c:v>0.47</c:v>
                </c:pt>
                <c:pt idx="22">
                  <c:v>0.47</c:v>
                </c:pt>
                <c:pt idx="23">
                  <c:v>0.47</c:v>
                </c:pt>
                <c:pt idx="24">
                  <c:v>0.47</c:v>
                </c:pt>
                <c:pt idx="25">
                  <c:v>0.47</c:v>
                </c:pt>
                <c:pt idx="26">
                  <c:v>0.47</c:v>
                </c:pt>
                <c:pt idx="27">
                  <c:v>0.47</c:v>
                </c:pt>
                <c:pt idx="28">
                  <c:v>0.47</c:v>
                </c:pt>
                <c:pt idx="29">
                  <c:v>0.48</c:v>
                </c:pt>
                <c:pt idx="30">
                  <c:v>0.48</c:v>
                </c:pt>
                <c:pt idx="31">
                  <c:v>0.48</c:v>
                </c:pt>
                <c:pt idx="32">
                  <c:v>0.48</c:v>
                </c:pt>
                <c:pt idx="33">
                  <c:v>0.48</c:v>
                </c:pt>
                <c:pt idx="34">
                  <c:v>0.47</c:v>
                </c:pt>
                <c:pt idx="35">
                  <c:v>0.48</c:v>
                </c:pt>
                <c:pt idx="36">
                  <c:v>0.48</c:v>
                </c:pt>
                <c:pt idx="37">
                  <c:v>0.49</c:v>
                </c:pt>
                <c:pt idx="38">
                  <c:v>0.5</c:v>
                </c:pt>
                <c:pt idx="39">
                  <c:v>0.51</c:v>
                </c:pt>
                <c:pt idx="40">
                  <c:v>0.52</c:v>
                </c:pt>
                <c:pt idx="41">
                  <c:v>0.52</c:v>
                </c:pt>
                <c:pt idx="42">
                  <c:v>0.54</c:v>
                </c:pt>
                <c:pt idx="43">
                  <c:v>0.54</c:v>
                </c:pt>
                <c:pt idx="44">
                  <c:v>0.54</c:v>
                </c:pt>
                <c:pt idx="45">
                  <c:v>0.54</c:v>
                </c:pt>
                <c:pt idx="46">
                  <c:v>0.54</c:v>
                </c:pt>
                <c:pt idx="47">
                  <c:v>0.54</c:v>
                </c:pt>
                <c:pt idx="48">
                  <c:v>0.55000000000000004</c:v>
                </c:pt>
                <c:pt idx="49">
                  <c:v>0.55000000000000004</c:v>
                </c:pt>
                <c:pt idx="50">
                  <c:v>0.56000000000000005</c:v>
                </c:pt>
                <c:pt idx="51">
                  <c:v>0.56000000000000005</c:v>
                </c:pt>
                <c:pt idx="52">
                  <c:v>0.56000000000000005</c:v>
                </c:pt>
                <c:pt idx="53">
                  <c:v>0.56000000000000005</c:v>
                </c:pt>
                <c:pt idx="54">
                  <c:v>0.56000000000000005</c:v>
                </c:pt>
                <c:pt idx="55">
                  <c:v>0.56000000000000005</c:v>
                </c:pt>
                <c:pt idx="56">
                  <c:v>0.56000000000000005</c:v>
                </c:pt>
                <c:pt idx="57">
                  <c:v>0.56999999999999995</c:v>
                </c:pt>
                <c:pt idx="58">
                  <c:v>0.56999999999999995</c:v>
                </c:pt>
                <c:pt idx="59">
                  <c:v>0.56999999999999995</c:v>
                </c:pt>
                <c:pt idx="60">
                  <c:v>0.57999999999999996</c:v>
                </c:pt>
                <c:pt idx="61">
                  <c:v>0.57999999999999996</c:v>
                </c:pt>
                <c:pt idx="62">
                  <c:v>0.59</c:v>
                </c:pt>
                <c:pt idx="63">
                  <c:v>0.6</c:v>
                </c:pt>
              </c:numCache>
            </c:numRef>
          </c:val>
          <c:smooth val="0"/>
          <c:extLst>
            <c:ext xmlns:c16="http://schemas.microsoft.com/office/drawing/2014/chart" uri="{C3380CC4-5D6E-409C-BE32-E72D297353CC}">
              <c16:uniqueId val="{00000000-4A1D-462C-9D8A-8166F038BBEE}"/>
            </c:ext>
          </c:extLst>
        </c:ser>
        <c:ser>
          <c:idx val="1"/>
          <c:order val="1"/>
          <c:tx>
            <c:strRef>
              <c:f>Аркуш2!$A$5</c:f>
              <c:strCache>
                <c:ptCount val="1"/>
                <c:pt idx="0">
                  <c:v>French</c:v>
                </c:pt>
              </c:strCache>
            </c:strRef>
          </c:tx>
          <c:spPr>
            <a:ln w="28575" cap="rnd">
              <a:solidFill>
                <a:schemeClr val="accent2"/>
              </a:solidFill>
              <a:round/>
            </a:ln>
            <a:effectLst/>
          </c:spPr>
          <c:marker>
            <c:symbol val="none"/>
          </c:marker>
          <c:cat>
            <c:numRef>
              <c:f>Аркуш2!$B$3:$BM$3</c:f>
              <c:numCache>
                <c:formatCode>General</c:formatCode>
                <c:ptCount val="64"/>
                <c:pt idx="0">
                  <c:v>1960</c:v>
                </c:pt>
                <c:pt idx="1">
                  <c:v>1961</c:v>
                </c:pt>
                <c:pt idx="2">
                  <c:v>1962</c:v>
                </c:pt>
                <c:pt idx="3">
                  <c:v>1963</c:v>
                </c:pt>
                <c:pt idx="4">
                  <c:v>1964</c:v>
                </c:pt>
                <c:pt idx="5">
                  <c:v>1965</c:v>
                </c:pt>
                <c:pt idx="6">
                  <c:v>1966</c:v>
                </c:pt>
                <c:pt idx="7">
                  <c:v>1967</c:v>
                </c:pt>
                <c:pt idx="8">
                  <c:v>1968</c:v>
                </c:pt>
                <c:pt idx="9">
                  <c:v>1969</c:v>
                </c:pt>
                <c:pt idx="10">
                  <c:v>1970</c:v>
                </c:pt>
                <c:pt idx="11">
                  <c:v>1971</c:v>
                </c:pt>
                <c:pt idx="12">
                  <c:v>1972</c:v>
                </c:pt>
                <c:pt idx="13">
                  <c:v>1973</c:v>
                </c:pt>
                <c:pt idx="14">
                  <c:v>1974</c:v>
                </c:pt>
                <c:pt idx="15">
                  <c:v>1975</c:v>
                </c:pt>
                <c:pt idx="16">
                  <c:v>1976</c:v>
                </c:pt>
                <c:pt idx="17">
                  <c:v>1977</c:v>
                </c:pt>
                <c:pt idx="18">
                  <c:v>1978</c:v>
                </c:pt>
                <c:pt idx="19">
                  <c:v>1979</c:v>
                </c:pt>
                <c:pt idx="20">
                  <c:v>1980</c:v>
                </c:pt>
                <c:pt idx="21">
                  <c:v>1981</c:v>
                </c:pt>
                <c:pt idx="22">
                  <c:v>1982</c:v>
                </c:pt>
                <c:pt idx="23">
                  <c:v>1983</c:v>
                </c:pt>
                <c:pt idx="24">
                  <c:v>1984</c:v>
                </c:pt>
                <c:pt idx="25">
                  <c:v>1985</c:v>
                </c:pt>
                <c:pt idx="26">
                  <c:v>1986</c:v>
                </c:pt>
                <c:pt idx="27">
                  <c:v>1987</c:v>
                </c:pt>
                <c:pt idx="28">
                  <c:v>1988</c:v>
                </c:pt>
                <c:pt idx="29">
                  <c:v>1989</c:v>
                </c:pt>
                <c:pt idx="30">
                  <c:v>1990</c:v>
                </c:pt>
                <c:pt idx="31">
                  <c:v>1991</c:v>
                </c:pt>
                <c:pt idx="32">
                  <c:v>1992</c:v>
                </c:pt>
                <c:pt idx="33">
                  <c:v>1993</c:v>
                </c:pt>
                <c:pt idx="34">
                  <c:v>1994</c:v>
                </c:pt>
                <c:pt idx="35">
                  <c:v>1995</c:v>
                </c:pt>
                <c:pt idx="36">
                  <c:v>1996</c:v>
                </c:pt>
                <c:pt idx="37">
                  <c:v>1997</c:v>
                </c:pt>
                <c:pt idx="38">
                  <c:v>1998</c:v>
                </c:pt>
                <c:pt idx="39">
                  <c:v>1999</c:v>
                </c:pt>
                <c:pt idx="40">
                  <c:v>2000</c:v>
                </c:pt>
                <c:pt idx="41">
                  <c:v>2001</c:v>
                </c:pt>
                <c:pt idx="42">
                  <c:v>2002</c:v>
                </c:pt>
                <c:pt idx="43">
                  <c:v>2003</c:v>
                </c:pt>
                <c:pt idx="44">
                  <c:v>2004</c:v>
                </c:pt>
                <c:pt idx="45">
                  <c:v>2005</c:v>
                </c:pt>
                <c:pt idx="46">
                  <c:v>2006</c:v>
                </c:pt>
                <c:pt idx="47">
                  <c:v>2007</c:v>
                </c:pt>
                <c:pt idx="48">
                  <c:v>2008</c:v>
                </c:pt>
                <c:pt idx="49">
                  <c:v>2009</c:v>
                </c:pt>
                <c:pt idx="50">
                  <c:v>2010</c:v>
                </c:pt>
                <c:pt idx="51">
                  <c:v>2011</c:v>
                </c:pt>
                <c:pt idx="52">
                  <c:v>2012</c:v>
                </c:pt>
                <c:pt idx="53">
                  <c:v>2013</c:v>
                </c:pt>
                <c:pt idx="54">
                  <c:v>2014</c:v>
                </c:pt>
                <c:pt idx="55">
                  <c:v>2015</c:v>
                </c:pt>
                <c:pt idx="56">
                  <c:v>2016</c:v>
                </c:pt>
                <c:pt idx="57">
                  <c:v>2017</c:v>
                </c:pt>
                <c:pt idx="58">
                  <c:v>2018</c:v>
                </c:pt>
                <c:pt idx="59">
                  <c:v>2019</c:v>
                </c:pt>
                <c:pt idx="60">
                  <c:v>2020</c:v>
                </c:pt>
                <c:pt idx="61">
                  <c:v>2021</c:v>
                </c:pt>
                <c:pt idx="62">
                  <c:v>2022</c:v>
                </c:pt>
                <c:pt idx="63">
                  <c:v>2023</c:v>
                </c:pt>
              </c:numCache>
            </c:numRef>
          </c:cat>
          <c:val>
            <c:numRef>
              <c:f>Аркуш2!$B$5:$BM$5</c:f>
              <c:numCache>
                <c:formatCode>0.00</c:formatCode>
                <c:ptCount val="64"/>
                <c:pt idx="0">
                  <c:v>0.44</c:v>
                </c:pt>
                <c:pt idx="1">
                  <c:v>0.44</c:v>
                </c:pt>
                <c:pt idx="2">
                  <c:v>0.44</c:v>
                </c:pt>
                <c:pt idx="3">
                  <c:v>0.44</c:v>
                </c:pt>
                <c:pt idx="4">
                  <c:v>0.43</c:v>
                </c:pt>
                <c:pt idx="5">
                  <c:v>0.43</c:v>
                </c:pt>
                <c:pt idx="6">
                  <c:v>0.43</c:v>
                </c:pt>
                <c:pt idx="7">
                  <c:v>0.43</c:v>
                </c:pt>
                <c:pt idx="8">
                  <c:v>0.43</c:v>
                </c:pt>
                <c:pt idx="9">
                  <c:v>0.44</c:v>
                </c:pt>
                <c:pt idx="10">
                  <c:v>0.44</c:v>
                </c:pt>
                <c:pt idx="11">
                  <c:v>0.44</c:v>
                </c:pt>
                <c:pt idx="12">
                  <c:v>0.45</c:v>
                </c:pt>
                <c:pt idx="13">
                  <c:v>0.45</c:v>
                </c:pt>
                <c:pt idx="14">
                  <c:v>0.45</c:v>
                </c:pt>
                <c:pt idx="15">
                  <c:v>0.45</c:v>
                </c:pt>
                <c:pt idx="16">
                  <c:v>0.45</c:v>
                </c:pt>
                <c:pt idx="17">
                  <c:v>0.45</c:v>
                </c:pt>
                <c:pt idx="18">
                  <c:v>0.45</c:v>
                </c:pt>
                <c:pt idx="19">
                  <c:v>0.45</c:v>
                </c:pt>
                <c:pt idx="20">
                  <c:v>0.45</c:v>
                </c:pt>
                <c:pt idx="21">
                  <c:v>0.45</c:v>
                </c:pt>
                <c:pt idx="22">
                  <c:v>0.45</c:v>
                </c:pt>
                <c:pt idx="23">
                  <c:v>0.45</c:v>
                </c:pt>
                <c:pt idx="24">
                  <c:v>0.45</c:v>
                </c:pt>
                <c:pt idx="25">
                  <c:v>0.45</c:v>
                </c:pt>
                <c:pt idx="26">
                  <c:v>0.45</c:v>
                </c:pt>
                <c:pt idx="27">
                  <c:v>0.45</c:v>
                </c:pt>
                <c:pt idx="28">
                  <c:v>0.46</c:v>
                </c:pt>
                <c:pt idx="29">
                  <c:v>0.46</c:v>
                </c:pt>
                <c:pt idx="30">
                  <c:v>0.47</c:v>
                </c:pt>
                <c:pt idx="31">
                  <c:v>0.47</c:v>
                </c:pt>
                <c:pt idx="32">
                  <c:v>0.49</c:v>
                </c:pt>
                <c:pt idx="33">
                  <c:v>0.51</c:v>
                </c:pt>
                <c:pt idx="34">
                  <c:v>0.53</c:v>
                </c:pt>
                <c:pt idx="35">
                  <c:v>0.55000000000000004</c:v>
                </c:pt>
                <c:pt idx="36">
                  <c:v>0.55000000000000004</c:v>
                </c:pt>
                <c:pt idx="37">
                  <c:v>0.55000000000000004</c:v>
                </c:pt>
                <c:pt idx="38">
                  <c:v>0.59</c:v>
                </c:pt>
                <c:pt idx="39">
                  <c:v>0.61</c:v>
                </c:pt>
                <c:pt idx="40">
                  <c:v>0.61</c:v>
                </c:pt>
                <c:pt idx="41">
                  <c:v>0.62</c:v>
                </c:pt>
                <c:pt idx="42">
                  <c:v>0.63</c:v>
                </c:pt>
                <c:pt idx="43">
                  <c:v>0.67</c:v>
                </c:pt>
                <c:pt idx="44">
                  <c:v>0.68</c:v>
                </c:pt>
                <c:pt idx="45">
                  <c:v>0.68</c:v>
                </c:pt>
                <c:pt idx="46">
                  <c:v>0.68</c:v>
                </c:pt>
                <c:pt idx="47">
                  <c:v>0.68</c:v>
                </c:pt>
                <c:pt idx="48">
                  <c:v>0.68</c:v>
                </c:pt>
                <c:pt idx="49">
                  <c:v>0.68</c:v>
                </c:pt>
                <c:pt idx="50">
                  <c:v>0.73</c:v>
                </c:pt>
                <c:pt idx="51">
                  <c:v>0.73</c:v>
                </c:pt>
                <c:pt idx="52">
                  <c:v>0.72</c:v>
                </c:pt>
                <c:pt idx="53">
                  <c:v>0.72</c:v>
                </c:pt>
                <c:pt idx="54">
                  <c:v>0.72</c:v>
                </c:pt>
                <c:pt idx="55">
                  <c:v>0.72</c:v>
                </c:pt>
                <c:pt idx="56">
                  <c:v>0.73</c:v>
                </c:pt>
                <c:pt idx="57">
                  <c:v>0.73</c:v>
                </c:pt>
                <c:pt idx="58">
                  <c:v>0.73</c:v>
                </c:pt>
                <c:pt idx="59">
                  <c:v>0.73</c:v>
                </c:pt>
                <c:pt idx="60">
                  <c:v>0.73</c:v>
                </c:pt>
                <c:pt idx="61">
                  <c:v>0.75</c:v>
                </c:pt>
                <c:pt idx="62">
                  <c:v>0.75</c:v>
                </c:pt>
                <c:pt idx="63">
                  <c:v>0.75</c:v>
                </c:pt>
              </c:numCache>
            </c:numRef>
          </c:val>
          <c:smooth val="0"/>
          <c:extLst>
            <c:ext xmlns:c16="http://schemas.microsoft.com/office/drawing/2014/chart" uri="{C3380CC4-5D6E-409C-BE32-E72D297353CC}">
              <c16:uniqueId val="{00000001-4A1D-462C-9D8A-8166F038BBEE}"/>
            </c:ext>
          </c:extLst>
        </c:ser>
        <c:ser>
          <c:idx val="2"/>
          <c:order val="2"/>
          <c:tx>
            <c:strRef>
              <c:f>Аркуш2!$A$6</c:f>
              <c:strCache>
                <c:ptCount val="1"/>
                <c:pt idx="0">
                  <c:v>German</c:v>
                </c:pt>
              </c:strCache>
            </c:strRef>
          </c:tx>
          <c:spPr>
            <a:ln w="28575" cap="rnd">
              <a:solidFill>
                <a:schemeClr val="accent3"/>
              </a:solidFill>
              <a:round/>
            </a:ln>
            <a:effectLst/>
          </c:spPr>
          <c:marker>
            <c:symbol val="none"/>
          </c:marker>
          <c:cat>
            <c:numRef>
              <c:f>Аркуш2!$B$3:$BM$3</c:f>
              <c:numCache>
                <c:formatCode>General</c:formatCode>
                <c:ptCount val="64"/>
                <c:pt idx="0">
                  <c:v>1960</c:v>
                </c:pt>
                <c:pt idx="1">
                  <c:v>1961</c:v>
                </c:pt>
                <c:pt idx="2">
                  <c:v>1962</c:v>
                </c:pt>
                <c:pt idx="3">
                  <c:v>1963</c:v>
                </c:pt>
                <c:pt idx="4">
                  <c:v>1964</c:v>
                </c:pt>
                <c:pt idx="5">
                  <c:v>1965</c:v>
                </c:pt>
                <c:pt idx="6">
                  <c:v>1966</c:v>
                </c:pt>
                <c:pt idx="7">
                  <c:v>1967</c:v>
                </c:pt>
                <c:pt idx="8">
                  <c:v>1968</c:v>
                </c:pt>
                <c:pt idx="9">
                  <c:v>1969</c:v>
                </c:pt>
                <c:pt idx="10">
                  <c:v>1970</c:v>
                </c:pt>
                <c:pt idx="11">
                  <c:v>1971</c:v>
                </c:pt>
                <c:pt idx="12">
                  <c:v>1972</c:v>
                </c:pt>
                <c:pt idx="13">
                  <c:v>1973</c:v>
                </c:pt>
                <c:pt idx="14">
                  <c:v>1974</c:v>
                </c:pt>
                <c:pt idx="15">
                  <c:v>1975</c:v>
                </c:pt>
                <c:pt idx="16">
                  <c:v>1976</c:v>
                </c:pt>
                <c:pt idx="17">
                  <c:v>1977</c:v>
                </c:pt>
                <c:pt idx="18">
                  <c:v>1978</c:v>
                </c:pt>
                <c:pt idx="19">
                  <c:v>1979</c:v>
                </c:pt>
                <c:pt idx="20">
                  <c:v>1980</c:v>
                </c:pt>
                <c:pt idx="21">
                  <c:v>1981</c:v>
                </c:pt>
                <c:pt idx="22">
                  <c:v>1982</c:v>
                </c:pt>
                <c:pt idx="23">
                  <c:v>1983</c:v>
                </c:pt>
                <c:pt idx="24">
                  <c:v>1984</c:v>
                </c:pt>
                <c:pt idx="25">
                  <c:v>1985</c:v>
                </c:pt>
                <c:pt idx="26">
                  <c:v>1986</c:v>
                </c:pt>
                <c:pt idx="27">
                  <c:v>1987</c:v>
                </c:pt>
                <c:pt idx="28">
                  <c:v>1988</c:v>
                </c:pt>
                <c:pt idx="29">
                  <c:v>1989</c:v>
                </c:pt>
                <c:pt idx="30">
                  <c:v>1990</c:v>
                </c:pt>
                <c:pt idx="31">
                  <c:v>1991</c:v>
                </c:pt>
                <c:pt idx="32">
                  <c:v>1992</c:v>
                </c:pt>
                <c:pt idx="33">
                  <c:v>1993</c:v>
                </c:pt>
                <c:pt idx="34">
                  <c:v>1994</c:v>
                </c:pt>
                <c:pt idx="35">
                  <c:v>1995</c:v>
                </c:pt>
                <c:pt idx="36">
                  <c:v>1996</c:v>
                </c:pt>
                <c:pt idx="37">
                  <c:v>1997</c:v>
                </c:pt>
                <c:pt idx="38">
                  <c:v>1998</c:v>
                </c:pt>
                <c:pt idx="39">
                  <c:v>1999</c:v>
                </c:pt>
                <c:pt idx="40">
                  <c:v>2000</c:v>
                </c:pt>
                <c:pt idx="41">
                  <c:v>2001</c:v>
                </c:pt>
                <c:pt idx="42">
                  <c:v>2002</c:v>
                </c:pt>
                <c:pt idx="43">
                  <c:v>2003</c:v>
                </c:pt>
                <c:pt idx="44">
                  <c:v>2004</c:v>
                </c:pt>
                <c:pt idx="45">
                  <c:v>2005</c:v>
                </c:pt>
                <c:pt idx="46">
                  <c:v>2006</c:v>
                </c:pt>
                <c:pt idx="47">
                  <c:v>2007</c:v>
                </c:pt>
                <c:pt idx="48">
                  <c:v>2008</c:v>
                </c:pt>
                <c:pt idx="49">
                  <c:v>2009</c:v>
                </c:pt>
                <c:pt idx="50">
                  <c:v>2010</c:v>
                </c:pt>
                <c:pt idx="51">
                  <c:v>2011</c:v>
                </c:pt>
                <c:pt idx="52">
                  <c:v>2012</c:v>
                </c:pt>
                <c:pt idx="53">
                  <c:v>2013</c:v>
                </c:pt>
                <c:pt idx="54">
                  <c:v>2014</c:v>
                </c:pt>
                <c:pt idx="55">
                  <c:v>2015</c:v>
                </c:pt>
                <c:pt idx="56">
                  <c:v>2016</c:v>
                </c:pt>
                <c:pt idx="57">
                  <c:v>2017</c:v>
                </c:pt>
                <c:pt idx="58">
                  <c:v>2018</c:v>
                </c:pt>
                <c:pt idx="59">
                  <c:v>2019</c:v>
                </c:pt>
                <c:pt idx="60">
                  <c:v>2020</c:v>
                </c:pt>
                <c:pt idx="61">
                  <c:v>2021</c:v>
                </c:pt>
                <c:pt idx="62">
                  <c:v>2022</c:v>
                </c:pt>
                <c:pt idx="63">
                  <c:v>2023</c:v>
                </c:pt>
              </c:numCache>
            </c:numRef>
          </c:cat>
          <c:val>
            <c:numRef>
              <c:f>Аркуш2!$B$6:$BM$6</c:f>
              <c:numCache>
                <c:formatCode>General</c:formatCode>
                <c:ptCount val="64"/>
                <c:pt idx="0">
                  <c:v>0.56000000000000005</c:v>
                </c:pt>
                <c:pt idx="1">
                  <c:v>0.56000000000000005</c:v>
                </c:pt>
                <c:pt idx="2">
                  <c:v>0.56000000000000005</c:v>
                </c:pt>
                <c:pt idx="3">
                  <c:v>0.56000000000000005</c:v>
                </c:pt>
                <c:pt idx="4">
                  <c:v>0.56000000000000005</c:v>
                </c:pt>
                <c:pt idx="5">
                  <c:v>0.56000000000000005</c:v>
                </c:pt>
                <c:pt idx="6">
                  <c:v>0.56000000000000005</c:v>
                </c:pt>
                <c:pt idx="7">
                  <c:v>0.56000000000000005</c:v>
                </c:pt>
                <c:pt idx="8">
                  <c:v>0.56000000000000005</c:v>
                </c:pt>
                <c:pt idx="9">
                  <c:v>0.56000000000000005</c:v>
                </c:pt>
                <c:pt idx="10">
                  <c:v>0.56000000000000005</c:v>
                </c:pt>
                <c:pt idx="11">
                  <c:v>0.56000000000000005</c:v>
                </c:pt>
                <c:pt idx="12">
                  <c:v>0.56000000000000005</c:v>
                </c:pt>
                <c:pt idx="13">
                  <c:v>0.56000000000000005</c:v>
                </c:pt>
                <c:pt idx="14">
                  <c:v>0.56000000000000005</c:v>
                </c:pt>
                <c:pt idx="15">
                  <c:v>0.56000000000000005</c:v>
                </c:pt>
                <c:pt idx="16">
                  <c:v>0.56000000000000005</c:v>
                </c:pt>
                <c:pt idx="17">
                  <c:v>0.56000000000000005</c:v>
                </c:pt>
                <c:pt idx="18">
                  <c:v>0.56000000000000005</c:v>
                </c:pt>
                <c:pt idx="19">
                  <c:v>0.56000000000000005</c:v>
                </c:pt>
                <c:pt idx="20">
                  <c:v>0.56000000000000005</c:v>
                </c:pt>
                <c:pt idx="21">
                  <c:v>0.56000000000000005</c:v>
                </c:pt>
                <c:pt idx="22">
                  <c:v>0.56000000000000005</c:v>
                </c:pt>
                <c:pt idx="23">
                  <c:v>0.56000000000000005</c:v>
                </c:pt>
                <c:pt idx="24">
                  <c:v>0.56000000000000005</c:v>
                </c:pt>
                <c:pt idx="25">
                  <c:v>0.56000000000000005</c:v>
                </c:pt>
                <c:pt idx="26">
                  <c:v>0.56000000000000005</c:v>
                </c:pt>
                <c:pt idx="27">
                  <c:v>0.56000000000000005</c:v>
                </c:pt>
                <c:pt idx="28">
                  <c:v>0.56000000000000005</c:v>
                </c:pt>
                <c:pt idx="29">
                  <c:v>0.56000000000000005</c:v>
                </c:pt>
                <c:pt idx="30">
                  <c:v>0.49</c:v>
                </c:pt>
                <c:pt idx="31">
                  <c:v>0.49</c:v>
                </c:pt>
                <c:pt idx="32">
                  <c:v>0.5</c:v>
                </c:pt>
                <c:pt idx="33">
                  <c:v>0.5</c:v>
                </c:pt>
                <c:pt idx="34">
                  <c:v>0.52</c:v>
                </c:pt>
                <c:pt idx="35">
                  <c:v>0.54</c:v>
                </c:pt>
                <c:pt idx="36" formatCode="0.00">
                  <c:v>0.55000000000000004</c:v>
                </c:pt>
                <c:pt idx="37" formatCode="0.00">
                  <c:v>0.57999999999999996</c:v>
                </c:pt>
                <c:pt idx="38" formatCode="0.00">
                  <c:v>0.6</c:v>
                </c:pt>
                <c:pt idx="39" formatCode="0.00">
                  <c:v>0.6</c:v>
                </c:pt>
                <c:pt idx="40" formatCode="0.00">
                  <c:v>0.62</c:v>
                </c:pt>
                <c:pt idx="41" formatCode="0.00">
                  <c:v>0.69</c:v>
                </c:pt>
                <c:pt idx="42" formatCode="0.00">
                  <c:v>0.71</c:v>
                </c:pt>
                <c:pt idx="43" formatCode="0.00">
                  <c:v>0.72</c:v>
                </c:pt>
                <c:pt idx="44" formatCode="0.00">
                  <c:v>0.72</c:v>
                </c:pt>
                <c:pt idx="45" formatCode="0.00">
                  <c:v>0.72</c:v>
                </c:pt>
                <c:pt idx="46" formatCode="0.00">
                  <c:v>0.72</c:v>
                </c:pt>
                <c:pt idx="47" formatCode="0.00">
                  <c:v>0.72</c:v>
                </c:pt>
                <c:pt idx="48" formatCode="0.00">
                  <c:v>0.72</c:v>
                </c:pt>
                <c:pt idx="49" formatCode="0.00">
                  <c:v>0.75</c:v>
                </c:pt>
                <c:pt idx="50" formatCode="0.00">
                  <c:v>0.75</c:v>
                </c:pt>
                <c:pt idx="51" formatCode="0.00">
                  <c:v>0.75</c:v>
                </c:pt>
                <c:pt idx="52" formatCode="0.00">
                  <c:v>0.75</c:v>
                </c:pt>
                <c:pt idx="53" formatCode="0.00">
                  <c:v>0.75</c:v>
                </c:pt>
                <c:pt idx="54" formatCode="0.00">
                  <c:v>0.75</c:v>
                </c:pt>
                <c:pt idx="55" formatCode="0.00">
                  <c:v>0.75</c:v>
                </c:pt>
                <c:pt idx="56" formatCode="0.00">
                  <c:v>0.75</c:v>
                </c:pt>
                <c:pt idx="57" formatCode="0.00">
                  <c:v>0.75</c:v>
                </c:pt>
                <c:pt idx="58" formatCode="0.00">
                  <c:v>0.75</c:v>
                </c:pt>
                <c:pt idx="59" formatCode="0.00">
                  <c:v>0.77</c:v>
                </c:pt>
                <c:pt idx="60" formatCode="0.00">
                  <c:v>0.77</c:v>
                </c:pt>
                <c:pt idx="61" formatCode="0.00">
                  <c:v>0.77</c:v>
                </c:pt>
                <c:pt idx="62" formatCode="0.00">
                  <c:v>0.77</c:v>
                </c:pt>
                <c:pt idx="63" formatCode="0.00">
                  <c:v>0.77</c:v>
                </c:pt>
              </c:numCache>
            </c:numRef>
          </c:val>
          <c:smooth val="0"/>
          <c:extLst>
            <c:ext xmlns:c16="http://schemas.microsoft.com/office/drawing/2014/chart" uri="{C3380CC4-5D6E-409C-BE32-E72D297353CC}">
              <c16:uniqueId val="{00000002-4A1D-462C-9D8A-8166F038BBEE}"/>
            </c:ext>
          </c:extLst>
        </c:ser>
        <c:ser>
          <c:idx val="3"/>
          <c:order val="3"/>
          <c:tx>
            <c:strRef>
              <c:f>Аркуш2!$A$7</c:f>
              <c:strCache>
                <c:ptCount val="1"/>
                <c:pt idx="0">
                  <c:v>Scandinavian</c:v>
                </c:pt>
              </c:strCache>
            </c:strRef>
          </c:tx>
          <c:spPr>
            <a:ln w="28575" cap="rnd">
              <a:solidFill>
                <a:schemeClr val="accent4"/>
              </a:solidFill>
              <a:round/>
            </a:ln>
            <a:effectLst/>
          </c:spPr>
          <c:marker>
            <c:symbol val="none"/>
          </c:marker>
          <c:cat>
            <c:numRef>
              <c:f>Аркуш2!$B$3:$BM$3</c:f>
              <c:numCache>
                <c:formatCode>General</c:formatCode>
                <c:ptCount val="64"/>
                <c:pt idx="0">
                  <c:v>1960</c:v>
                </c:pt>
                <c:pt idx="1">
                  <c:v>1961</c:v>
                </c:pt>
                <c:pt idx="2">
                  <c:v>1962</c:v>
                </c:pt>
                <c:pt idx="3">
                  <c:v>1963</c:v>
                </c:pt>
                <c:pt idx="4">
                  <c:v>1964</c:v>
                </c:pt>
                <c:pt idx="5">
                  <c:v>1965</c:v>
                </c:pt>
                <c:pt idx="6">
                  <c:v>1966</c:v>
                </c:pt>
                <c:pt idx="7">
                  <c:v>1967</c:v>
                </c:pt>
                <c:pt idx="8">
                  <c:v>1968</c:v>
                </c:pt>
                <c:pt idx="9">
                  <c:v>1969</c:v>
                </c:pt>
                <c:pt idx="10">
                  <c:v>1970</c:v>
                </c:pt>
                <c:pt idx="11">
                  <c:v>1971</c:v>
                </c:pt>
                <c:pt idx="12">
                  <c:v>1972</c:v>
                </c:pt>
                <c:pt idx="13">
                  <c:v>1973</c:v>
                </c:pt>
                <c:pt idx="14">
                  <c:v>1974</c:v>
                </c:pt>
                <c:pt idx="15">
                  <c:v>1975</c:v>
                </c:pt>
                <c:pt idx="16">
                  <c:v>1976</c:v>
                </c:pt>
                <c:pt idx="17">
                  <c:v>1977</c:v>
                </c:pt>
                <c:pt idx="18">
                  <c:v>1978</c:v>
                </c:pt>
                <c:pt idx="19">
                  <c:v>1979</c:v>
                </c:pt>
                <c:pt idx="20">
                  <c:v>1980</c:v>
                </c:pt>
                <c:pt idx="21">
                  <c:v>1981</c:v>
                </c:pt>
                <c:pt idx="22">
                  <c:v>1982</c:v>
                </c:pt>
                <c:pt idx="23">
                  <c:v>1983</c:v>
                </c:pt>
                <c:pt idx="24">
                  <c:v>1984</c:v>
                </c:pt>
                <c:pt idx="25">
                  <c:v>1985</c:v>
                </c:pt>
                <c:pt idx="26">
                  <c:v>1986</c:v>
                </c:pt>
                <c:pt idx="27">
                  <c:v>1987</c:v>
                </c:pt>
                <c:pt idx="28">
                  <c:v>1988</c:v>
                </c:pt>
                <c:pt idx="29">
                  <c:v>1989</c:v>
                </c:pt>
                <c:pt idx="30">
                  <c:v>1990</c:v>
                </c:pt>
                <c:pt idx="31">
                  <c:v>1991</c:v>
                </c:pt>
                <c:pt idx="32">
                  <c:v>1992</c:v>
                </c:pt>
                <c:pt idx="33">
                  <c:v>1993</c:v>
                </c:pt>
                <c:pt idx="34">
                  <c:v>1994</c:v>
                </c:pt>
                <c:pt idx="35">
                  <c:v>1995</c:v>
                </c:pt>
                <c:pt idx="36">
                  <c:v>1996</c:v>
                </c:pt>
                <c:pt idx="37">
                  <c:v>1997</c:v>
                </c:pt>
                <c:pt idx="38">
                  <c:v>1998</c:v>
                </c:pt>
                <c:pt idx="39">
                  <c:v>1999</c:v>
                </c:pt>
                <c:pt idx="40">
                  <c:v>2000</c:v>
                </c:pt>
                <c:pt idx="41">
                  <c:v>2001</c:v>
                </c:pt>
                <c:pt idx="42">
                  <c:v>2002</c:v>
                </c:pt>
                <c:pt idx="43">
                  <c:v>2003</c:v>
                </c:pt>
                <c:pt idx="44">
                  <c:v>2004</c:v>
                </c:pt>
                <c:pt idx="45">
                  <c:v>2005</c:v>
                </c:pt>
                <c:pt idx="46">
                  <c:v>2006</c:v>
                </c:pt>
                <c:pt idx="47">
                  <c:v>2007</c:v>
                </c:pt>
                <c:pt idx="48">
                  <c:v>2008</c:v>
                </c:pt>
                <c:pt idx="49">
                  <c:v>2009</c:v>
                </c:pt>
                <c:pt idx="50">
                  <c:v>2010</c:v>
                </c:pt>
                <c:pt idx="51">
                  <c:v>2011</c:v>
                </c:pt>
                <c:pt idx="52">
                  <c:v>2012</c:v>
                </c:pt>
                <c:pt idx="53">
                  <c:v>2013</c:v>
                </c:pt>
                <c:pt idx="54">
                  <c:v>2014</c:v>
                </c:pt>
                <c:pt idx="55">
                  <c:v>2015</c:v>
                </c:pt>
                <c:pt idx="56">
                  <c:v>2016</c:v>
                </c:pt>
                <c:pt idx="57">
                  <c:v>2017</c:v>
                </c:pt>
                <c:pt idx="58">
                  <c:v>2018</c:v>
                </c:pt>
                <c:pt idx="59">
                  <c:v>2019</c:v>
                </c:pt>
                <c:pt idx="60">
                  <c:v>2020</c:v>
                </c:pt>
                <c:pt idx="61">
                  <c:v>2021</c:v>
                </c:pt>
                <c:pt idx="62">
                  <c:v>2022</c:v>
                </c:pt>
                <c:pt idx="63">
                  <c:v>2023</c:v>
                </c:pt>
              </c:numCache>
            </c:numRef>
          </c:cat>
          <c:val>
            <c:numRef>
              <c:f>Аркуш2!$B$7:$BM$7</c:f>
              <c:numCache>
                <c:formatCode>General</c:formatCode>
                <c:ptCount val="64"/>
                <c:pt idx="0">
                  <c:v>0.54</c:v>
                </c:pt>
                <c:pt idx="1">
                  <c:v>0.54</c:v>
                </c:pt>
                <c:pt idx="2">
                  <c:v>0.54</c:v>
                </c:pt>
                <c:pt idx="3">
                  <c:v>0.54</c:v>
                </c:pt>
                <c:pt idx="4">
                  <c:v>0.54</c:v>
                </c:pt>
                <c:pt idx="5">
                  <c:v>0.54</c:v>
                </c:pt>
                <c:pt idx="6" formatCode="0.00">
                  <c:v>0.43</c:v>
                </c:pt>
                <c:pt idx="7" formatCode="0.00">
                  <c:v>0.43</c:v>
                </c:pt>
                <c:pt idx="8" formatCode="0.00">
                  <c:v>0.43</c:v>
                </c:pt>
                <c:pt idx="9" formatCode="0.00">
                  <c:v>0.43</c:v>
                </c:pt>
                <c:pt idx="10" formatCode="0.00">
                  <c:v>0.43</c:v>
                </c:pt>
                <c:pt idx="11" formatCode="0.00">
                  <c:v>0.43</c:v>
                </c:pt>
                <c:pt idx="12" formatCode="0.00">
                  <c:v>0.43</c:v>
                </c:pt>
                <c:pt idx="13" formatCode="0.00">
                  <c:v>0.43</c:v>
                </c:pt>
                <c:pt idx="14" formatCode="0.00">
                  <c:v>0.43</c:v>
                </c:pt>
                <c:pt idx="15" formatCode="0.00">
                  <c:v>0.42</c:v>
                </c:pt>
                <c:pt idx="16" formatCode="0.00">
                  <c:v>0.42</c:v>
                </c:pt>
                <c:pt idx="17" formatCode="0.00">
                  <c:v>0.42</c:v>
                </c:pt>
                <c:pt idx="18" formatCode="0.00">
                  <c:v>0.42</c:v>
                </c:pt>
                <c:pt idx="19" formatCode="0.00">
                  <c:v>0.42</c:v>
                </c:pt>
                <c:pt idx="20" formatCode="0.00">
                  <c:v>0.42</c:v>
                </c:pt>
                <c:pt idx="21" formatCode="0.00">
                  <c:v>0.42</c:v>
                </c:pt>
                <c:pt idx="22" formatCode="0.00">
                  <c:v>0.42</c:v>
                </c:pt>
                <c:pt idx="23" formatCode="0.00">
                  <c:v>0.42</c:v>
                </c:pt>
                <c:pt idx="24" formatCode="0.00">
                  <c:v>0.42</c:v>
                </c:pt>
                <c:pt idx="25" formatCode="0.00">
                  <c:v>0.42</c:v>
                </c:pt>
                <c:pt idx="26" formatCode="0.00">
                  <c:v>0.42</c:v>
                </c:pt>
                <c:pt idx="27" formatCode="0.00">
                  <c:v>0.42</c:v>
                </c:pt>
                <c:pt idx="28" formatCode="0.00">
                  <c:v>0.43</c:v>
                </c:pt>
                <c:pt idx="29" formatCode="0.00">
                  <c:v>0.43</c:v>
                </c:pt>
                <c:pt idx="30" formatCode="0.00">
                  <c:v>0.43</c:v>
                </c:pt>
                <c:pt idx="31" formatCode="0.00">
                  <c:v>0.43</c:v>
                </c:pt>
                <c:pt idx="32" formatCode="0.00">
                  <c:v>0.43</c:v>
                </c:pt>
                <c:pt idx="33" formatCode="0.00">
                  <c:v>0.43</c:v>
                </c:pt>
                <c:pt idx="34" formatCode="0.00">
                  <c:v>0.43</c:v>
                </c:pt>
                <c:pt idx="35" formatCode="0.00">
                  <c:v>0.46</c:v>
                </c:pt>
                <c:pt idx="36" formatCode="0.00">
                  <c:v>0.46</c:v>
                </c:pt>
                <c:pt idx="37" formatCode="0.00">
                  <c:v>0.46</c:v>
                </c:pt>
                <c:pt idx="38" formatCode="0.00">
                  <c:v>0.55000000000000004</c:v>
                </c:pt>
                <c:pt idx="39" formatCode="0.00">
                  <c:v>0.6</c:v>
                </c:pt>
                <c:pt idx="40" formatCode="0.00">
                  <c:v>0.6</c:v>
                </c:pt>
                <c:pt idx="41" formatCode="0.00">
                  <c:v>0.66</c:v>
                </c:pt>
                <c:pt idx="42" formatCode="0.00">
                  <c:v>0.66</c:v>
                </c:pt>
                <c:pt idx="43" formatCode="0.00">
                  <c:v>0.71</c:v>
                </c:pt>
                <c:pt idx="44" formatCode="0.00">
                  <c:v>0.71</c:v>
                </c:pt>
                <c:pt idx="45" formatCode="0.00">
                  <c:v>0.71</c:v>
                </c:pt>
                <c:pt idx="46" formatCode="0.00">
                  <c:v>0.71</c:v>
                </c:pt>
                <c:pt idx="47" formatCode="0.00">
                  <c:v>0.71</c:v>
                </c:pt>
                <c:pt idx="48" formatCode="0.00">
                  <c:v>0.71</c:v>
                </c:pt>
                <c:pt idx="49" formatCode="0.00">
                  <c:v>0.71</c:v>
                </c:pt>
                <c:pt idx="50" formatCode="0.00">
                  <c:v>0.71</c:v>
                </c:pt>
                <c:pt idx="51" formatCode="0.00">
                  <c:v>0.71</c:v>
                </c:pt>
                <c:pt idx="52" formatCode="0.00">
                  <c:v>0.71</c:v>
                </c:pt>
                <c:pt idx="53" formatCode="0.00">
                  <c:v>0.71</c:v>
                </c:pt>
                <c:pt idx="54" formatCode="0.00">
                  <c:v>0.71</c:v>
                </c:pt>
                <c:pt idx="55" formatCode="0.00">
                  <c:v>0.71</c:v>
                </c:pt>
                <c:pt idx="56" formatCode="0.00">
                  <c:v>0.71</c:v>
                </c:pt>
                <c:pt idx="57" formatCode="0.00">
                  <c:v>0.71</c:v>
                </c:pt>
                <c:pt idx="58" formatCode="0.00">
                  <c:v>0.71</c:v>
                </c:pt>
                <c:pt idx="59" formatCode="0.00">
                  <c:v>0.73</c:v>
                </c:pt>
                <c:pt idx="60" formatCode="0.00">
                  <c:v>0.74</c:v>
                </c:pt>
                <c:pt idx="61" formatCode="0.00">
                  <c:v>0.74</c:v>
                </c:pt>
                <c:pt idx="62" formatCode="0.00">
                  <c:v>0.75</c:v>
                </c:pt>
                <c:pt idx="63" formatCode="0.00">
                  <c:v>0.75</c:v>
                </c:pt>
              </c:numCache>
            </c:numRef>
          </c:val>
          <c:smooth val="0"/>
          <c:extLst>
            <c:ext xmlns:c16="http://schemas.microsoft.com/office/drawing/2014/chart" uri="{C3380CC4-5D6E-409C-BE32-E72D297353CC}">
              <c16:uniqueId val="{00000003-4A1D-462C-9D8A-8166F038BBEE}"/>
            </c:ext>
          </c:extLst>
        </c:ser>
        <c:dLbls>
          <c:showLegendKey val="0"/>
          <c:showVal val="0"/>
          <c:showCatName val="0"/>
          <c:showSerName val="0"/>
          <c:showPercent val="0"/>
          <c:showBubbleSize val="0"/>
        </c:dLbls>
        <c:smooth val="0"/>
        <c:axId val="287042320"/>
        <c:axId val="287047120"/>
      </c:lineChart>
      <c:catAx>
        <c:axId val="287042320"/>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600" b="0" i="0" u="none" strike="noStrike" kern="1200" baseline="0">
                <a:solidFill>
                  <a:sysClr val="windowText" lastClr="000000"/>
                </a:solidFill>
                <a:latin typeface="Times New Roman" panose="02020603050405020304" pitchFamily="18" charset="0"/>
                <a:ea typeface="+mn-ea"/>
                <a:cs typeface="Times New Roman" panose="02020603050405020304" pitchFamily="18" charset="0"/>
              </a:defRPr>
            </a:pPr>
            <a:endParaRPr lang="uk-UA"/>
          </a:p>
        </c:txPr>
        <c:crossAx val="287047120"/>
        <c:crosses val="autoZero"/>
        <c:auto val="1"/>
        <c:lblAlgn val="ctr"/>
        <c:lblOffset val="100"/>
        <c:noMultiLvlLbl val="0"/>
      </c:catAx>
      <c:valAx>
        <c:axId val="287047120"/>
        <c:scaling>
          <c:orientation val="minMax"/>
        </c:scaling>
        <c:delete val="0"/>
        <c:axPos val="l"/>
        <c:majorGridlines>
          <c:spPr>
            <a:ln w="9525" cap="flat" cmpd="sng" algn="ctr">
              <a:solidFill>
                <a:schemeClr val="tx1">
                  <a:lumMod val="15000"/>
                  <a:lumOff val="85000"/>
                </a:schemeClr>
              </a:solidFill>
              <a:round/>
            </a:ln>
            <a:effectLst/>
          </c:spPr>
        </c:majorGridlines>
        <c:numFmt formatCode="0.00"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ysClr val="windowText" lastClr="000000"/>
                </a:solidFill>
                <a:latin typeface="Times New Roman" panose="02020603050405020304" pitchFamily="18" charset="0"/>
                <a:ea typeface="+mn-ea"/>
                <a:cs typeface="Times New Roman" panose="02020603050405020304" pitchFamily="18" charset="0"/>
              </a:defRPr>
            </a:pPr>
            <a:endParaRPr lang="uk-UA"/>
          </a:p>
        </c:txPr>
        <c:crossAx val="287042320"/>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2400" b="0" i="0" u="none" strike="noStrike" kern="1200" baseline="0">
              <a:solidFill>
                <a:sysClr val="windowText" lastClr="000000"/>
              </a:solidFill>
              <a:latin typeface="Times New Roman" panose="02020603050405020304" pitchFamily="18" charset="0"/>
              <a:ea typeface="+mn-ea"/>
              <a:cs typeface="Times New Roman" panose="02020603050405020304" pitchFamily="18" charset="0"/>
            </a:defRPr>
          </a:pPr>
          <a:endParaRPr lang="uk-UA"/>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uk-UA"/>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uk-UA"/>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lineChart>
        <c:grouping val="standard"/>
        <c:varyColors val="0"/>
        <c:ser>
          <c:idx val="0"/>
          <c:order val="0"/>
          <c:tx>
            <c:strRef>
              <c:f>Аркуш2!$A$188</c:f>
              <c:strCache>
                <c:ptCount val="1"/>
                <c:pt idx="0">
                  <c:v>English</c:v>
                </c:pt>
              </c:strCache>
            </c:strRef>
          </c:tx>
          <c:spPr>
            <a:ln w="28575" cap="rnd">
              <a:solidFill>
                <a:schemeClr val="accent1"/>
              </a:solidFill>
              <a:round/>
            </a:ln>
            <a:effectLst/>
          </c:spPr>
          <c:marker>
            <c:symbol val="none"/>
          </c:marker>
          <c:cat>
            <c:numRef>
              <c:f>Аркуш2!$B$187:$AS$187</c:f>
              <c:numCache>
                <c:formatCode>General</c:formatCode>
                <c:ptCount val="44"/>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pt idx="37">
                  <c:v>2017</c:v>
                </c:pt>
                <c:pt idx="38">
                  <c:v>2018</c:v>
                </c:pt>
                <c:pt idx="39">
                  <c:v>2019</c:v>
                </c:pt>
                <c:pt idx="40">
                  <c:v>2020</c:v>
                </c:pt>
                <c:pt idx="41">
                  <c:v>2021</c:v>
                </c:pt>
                <c:pt idx="42">
                  <c:v>2022</c:v>
                </c:pt>
                <c:pt idx="43">
                  <c:v>2023</c:v>
                </c:pt>
              </c:numCache>
            </c:numRef>
          </c:cat>
          <c:val>
            <c:numRef>
              <c:f>Аркуш2!$B$188:$AS$188</c:f>
              <c:numCache>
                <c:formatCode>General</c:formatCode>
                <c:ptCount val="44"/>
                <c:pt idx="0">
                  <c:v>2.9952321485123088</c:v>
                </c:pt>
                <c:pt idx="1">
                  <c:v>2.8825635754483532</c:v>
                </c:pt>
                <c:pt idx="2">
                  <c:v>2.8729995081716941</c:v>
                </c:pt>
                <c:pt idx="3">
                  <c:v>3.1817968166267798</c:v>
                </c:pt>
                <c:pt idx="4">
                  <c:v>3.1170645587215158</c:v>
                </c:pt>
                <c:pt idx="5">
                  <c:v>2.9231615807191558</c:v>
                </c:pt>
                <c:pt idx="6">
                  <c:v>2.7356653681351832</c:v>
                </c:pt>
                <c:pt idx="7">
                  <c:v>2.9517803860248084</c:v>
                </c:pt>
                <c:pt idx="8">
                  <c:v>2.8027541365715076</c:v>
                </c:pt>
                <c:pt idx="9">
                  <c:v>2.8460714989995846</c:v>
                </c:pt>
                <c:pt idx="10">
                  <c:v>2.8051769118329331</c:v>
                </c:pt>
                <c:pt idx="11">
                  <c:v>3.1793030497483774</c:v>
                </c:pt>
                <c:pt idx="12">
                  <c:v>2.9036169846461855</c:v>
                </c:pt>
                <c:pt idx="13">
                  <c:v>2.6623552418400807</c:v>
                </c:pt>
                <c:pt idx="14">
                  <c:v>2.5695541238482851</c:v>
                </c:pt>
                <c:pt idx="15">
                  <c:v>2.6297282343267403</c:v>
                </c:pt>
                <c:pt idx="16">
                  <c:v>2.1961128484835291</c:v>
                </c:pt>
                <c:pt idx="17">
                  <c:v>2.1317967720137641</c:v>
                </c:pt>
                <c:pt idx="18">
                  <c:v>1.8293763327993617</c:v>
                </c:pt>
                <c:pt idx="19">
                  <c:v>1.7681496035889213</c:v>
                </c:pt>
                <c:pt idx="20">
                  <c:v>1.7732559976634952</c:v>
                </c:pt>
                <c:pt idx="21">
                  <c:v>1.5040773967762742</c:v>
                </c:pt>
                <c:pt idx="22">
                  <c:v>1.7191887763932197</c:v>
                </c:pt>
                <c:pt idx="23">
                  <c:v>1.6428726885203377</c:v>
                </c:pt>
                <c:pt idx="24">
                  <c:v>1.6974487897568136</c:v>
                </c:pt>
                <c:pt idx="25">
                  <c:v>1.6826883741736931</c:v>
                </c:pt>
                <c:pt idx="26">
                  <c:v>1.81319474994812</c:v>
                </c:pt>
                <c:pt idx="27">
                  <c:v>1.8825138324965192</c:v>
                </c:pt>
                <c:pt idx="28">
                  <c:v>2.2731562823032334</c:v>
                </c:pt>
                <c:pt idx="29">
                  <c:v>1.5560371357069851</c:v>
                </c:pt>
                <c:pt idx="30">
                  <c:v>1.4838746894587547</c:v>
                </c:pt>
                <c:pt idx="31">
                  <c:v>1.8855533485144158</c:v>
                </c:pt>
                <c:pt idx="32">
                  <c:v>1.8309801823813363</c:v>
                </c:pt>
                <c:pt idx="33">
                  <c:v>1.572773928062509</c:v>
                </c:pt>
                <c:pt idx="34">
                  <c:v>1.5085119938441398</c:v>
                </c:pt>
                <c:pt idx="35">
                  <c:v>1.803358605071407</c:v>
                </c:pt>
                <c:pt idx="36">
                  <c:v>2.5168896956410509</c:v>
                </c:pt>
                <c:pt idx="37">
                  <c:v>1.9558604799084813</c:v>
                </c:pt>
                <c:pt idx="38">
                  <c:v>1.5830939370944985</c:v>
                </c:pt>
                <c:pt idx="39">
                  <c:v>2.6905648867611904</c:v>
                </c:pt>
                <c:pt idx="40">
                  <c:v>2.7775762637508201</c:v>
                </c:pt>
                <c:pt idx="41">
                  <c:v>2.528125768907977</c:v>
                </c:pt>
                <c:pt idx="42">
                  <c:v>2.7905514226139538</c:v>
                </c:pt>
                <c:pt idx="43">
                  <c:v>2.9816333491744893</c:v>
                </c:pt>
              </c:numCache>
            </c:numRef>
          </c:val>
          <c:smooth val="0"/>
          <c:extLst>
            <c:ext xmlns:c16="http://schemas.microsoft.com/office/drawing/2014/chart" uri="{C3380CC4-5D6E-409C-BE32-E72D297353CC}">
              <c16:uniqueId val="{00000000-DD05-47F6-A597-A1AE9BC6E82E}"/>
            </c:ext>
          </c:extLst>
        </c:ser>
        <c:ser>
          <c:idx val="1"/>
          <c:order val="1"/>
          <c:tx>
            <c:strRef>
              <c:f>Аркуш2!$A$189</c:f>
              <c:strCache>
                <c:ptCount val="1"/>
                <c:pt idx="0">
                  <c:v>French</c:v>
                </c:pt>
              </c:strCache>
            </c:strRef>
          </c:tx>
          <c:spPr>
            <a:ln w="28575" cap="rnd">
              <a:solidFill>
                <a:schemeClr val="accent2"/>
              </a:solidFill>
              <a:round/>
            </a:ln>
            <a:effectLst/>
          </c:spPr>
          <c:marker>
            <c:symbol val="none"/>
          </c:marker>
          <c:cat>
            <c:numRef>
              <c:f>Аркуш2!$B$187:$AS$187</c:f>
              <c:numCache>
                <c:formatCode>General</c:formatCode>
                <c:ptCount val="44"/>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pt idx="37">
                  <c:v>2017</c:v>
                </c:pt>
                <c:pt idx="38">
                  <c:v>2018</c:v>
                </c:pt>
                <c:pt idx="39">
                  <c:v>2019</c:v>
                </c:pt>
                <c:pt idx="40">
                  <c:v>2020</c:v>
                </c:pt>
                <c:pt idx="41">
                  <c:v>2021</c:v>
                </c:pt>
                <c:pt idx="42">
                  <c:v>2022</c:v>
                </c:pt>
                <c:pt idx="43">
                  <c:v>2023</c:v>
                </c:pt>
              </c:numCache>
            </c:numRef>
          </c:cat>
          <c:val>
            <c:numRef>
              <c:f>Аркуш2!$B$189:$AS$189</c:f>
              <c:numCache>
                <c:formatCode>General</c:formatCode>
                <c:ptCount val="44"/>
                <c:pt idx="0">
                  <c:v>2.8308576303637571</c:v>
                </c:pt>
                <c:pt idx="1">
                  <c:v>2.8604851241459652</c:v>
                </c:pt>
                <c:pt idx="2">
                  <c:v>3.2699490950522012</c:v>
                </c:pt>
                <c:pt idx="3">
                  <c:v>3.3382575818882811</c:v>
                </c:pt>
                <c:pt idx="4">
                  <c:v>4.3144167350118243</c:v>
                </c:pt>
                <c:pt idx="5">
                  <c:v>5.3157642801517575</c:v>
                </c:pt>
                <c:pt idx="6">
                  <c:v>3.012589390620414</c:v>
                </c:pt>
                <c:pt idx="7">
                  <c:v>3.7237638559674382</c:v>
                </c:pt>
                <c:pt idx="8">
                  <c:v>4.3296801543016725</c:v>
                </c:pt>
                <c:pt idx="9">
                  <c:v>4.7201938625568731</c:v>
                </c:pt>
                <c:pt idx="10">
                  <c:v>5.3151744836144594</c:v>
                </c:pt>
                <c:pt idx="11">
                  <c:v>4.7012982130823122</c:v>
                </c:pt>
                <c:pt idx="12">
                  <c:v>5.1367391708919818</c:v>
                </c:pt>
                <c:pt idx="13">
                  <c:v>6.4841007416737622</c:v>
                </c:pt>
                <c:pt idx="14">
                  <c:v>5.7235524216798241</c:v>
                </c:pt>
                <c:pt idx="15">
                  <c:v>4.8211682691414302</c:v>
                </c:pt>
                <c:pt idx="16">
                  <c:v>4.1524562252793169</c:v>
                </c:pt>
                <c:pt idx="17">
                  <c:v>2.7549337870010606</c:v>
                </c:pt>
                <c:pt idx="18">
                  <c:v>2.6720775406433925</c:v>
                </c:pt>
                <c:pt idx="19">
                  <c:v>2.998229153752578</c:v>
                </c:pt>
                <c:pt idx="20">
                  <c:v>2.9601050959108397</c:v>
                </c:pt>
                <c:pt idx="21">
                  <c:v>2.2544447176661109</c:v>
                </c:pt>
                <c:pt idx="22">
                  <c:v>2.1713368063840917</c:v>
                </c:pt>
                <c:pt idx="23">
                  <c:v>1.9300710850255671</c:v>
                </c:pt>
                <c:pt idx="24">
                  <c:v>1.9213246735826988</c:v>
                </c:pt>
                <c:pt idx="25">
                  <c:v>1.8702625307159986</c:v>
                </c:pt>
                <c:pt idx="26">
                  <c:v>1.8562979903656263</c:v>
                </c:pt>
                <c:pt idx="27">
                  <c:v>1.9947003132247452</c:v>
                </c:pt>
                <c:pt idx="28">
                  <c:v>2.258633205464863</c:v>
                </c:pt>
                <c:pt idx="29">
                  <c:v>1.3137236682850553</c:v>
                </c:pt>
                <c:pt idx="30">
                  <c:v>1.7595805708638197</c:v>
                </c:pt>
                <c:pt idx="31">
                  <c:v>1.8293763327993617</c:v>
                </c:pt>
                <c:pt idx="32">
                  <c:v>1.506297153514587</c:v>
                </c:pt>
                <c:pt idx="33">
                  <c:v>1.3812818192963463</c:v>
                </c:pt>
                <c:pt idx="34">
                  <c:v>1.4861396960896067</c:v>
                </c:pt>
                <c:pt idx="35">
                  <c:v>1.9823798288367047</c:v>
                </c:pt>
                <c:pt idx="36">
                  <c:v>2.0255131996542803</c:v>
                </c:pt>
                <c:pt idx="37">
                  <c:v>2.8027541365715076</c:v>
                </c:pt>
                <c:pt idx="38">
                  <c:v>7.4604960595487153</c:v>
                </c:pt>
                <c:pt idx="39">
                  <c:v>4.8831049069849923</c:v>
                </c:pt>
                <c:pt idx="40">
                  <c:v>3.8431015599617244</c:v>
                </c:pt>
                <c:pt idx="41">
                  <c:v>3.039749158970765</c:v>
                </c:pt>
                <c:pt idx="42">
                  <c:v>2.8936995479888394</c:v>
                </c:pt>
                <c:pt idx="43">
                  <c:v>2.5265283244788197</c:v>
                </c:pt>
              </c:numCache>
            </c:numRef>
          </c:val>
          <c:smooth val="0"/>
          <c:extLst>
            <c:ext xmlns:c16="http://schemas.microsoft.com/office/drawing/2014/chart" uri="{C3380CC4-5D6E-409C-BE32-E72D297353CC}">
              <c16:uniqueId val="{00000001-DD05-47F6-A597-A1AE9BC6E82E}"/>
            </c:ext>
          </c:extLst>
        </c:ser>
        <c:ser>
          <c:idx val="2"/>
          <c:order val="2"/>
          <c:tx>
            <c:strRef>
              <c:f>Аркуш2!$A$190</c:f>
              <c:strCache>
                <c:ptCount val="1"/>
                <c:pt idx="0">
                  <c:v>German</c:v>
                </c:pt>
              </c:strCache>
            </c:strRef>
          </c:tx>
          <c:spPr>
            <a:ln w="28575" cap="rnd">
              <a:solidFill>
                <a:schemeClr val="accent3"/>
              </a:solidFill>
              <a:round/>
            </a:ln>
            <a:effectLst/>
          </c:spPr>
          <c:marker>
            <c:symbol val="none"/>
          </c:marker>
          <c:cat>
            <c:numRef>
              <c:f>Аркуш2!$B$187:$AS$187</c:f>
              <c:numCache>
                <c:formatCode>General</c:formatCode>
                <c:ptCount val="44"/>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pt idx="37">
                  <c:v>2017</c:v>
                </c:pt>
                <c:pt idx="38">
                  <c:v>2018</c:v>
                </c:pt>
                <c:pt idx="39">
                  <c:v>2019</c:v>
                </c:pt>
                <c:pt idx="40">
                  <c:v>2020</c:v>
                </c:pt>
                <c:pt idx="41">
                  <c:v>2021</c:v>
                </c:pt>
                <c:pt idx="42">
                  <c:v>2022</c:v>
                </c:pt>
                <c:pt idx="43">
                  <c:v>2023</c:v>
                </c:pt>
              </c:numCache>
            </c:numRef>
          </c:cat>
          <c:val>
            <c:numRef>
              <c:f>Аркуш2!$B$190:$AS$190</c:f>
              <c:numCache>
                <c:formatCode>General</c:formatCode>
                <c:ptCount val="44"/>
                <c:pt idx="0">
                  <c:v>2.5564518169510961</c:v>
                </c:pt>
                <c:pt idx="1">
                  <c:v>2.0294631718735947</c:v>
                </c:pt>
                <c:pt idx="2">
                  <c:v>1.4562867329399256</c:v>
                </c:pt>
                <c:pt idx="3">
                  <c:v>0.99325177301028345</c:v>
                </c:pt>
                <c:pt idx="4">
                  <c:v>1.1085626195212777</c:v>
                </c:pt>
                <c:pt idx="5">
                  <c:v>3.9373008126124147</c:v>
                </c:pt>
                <c:pt idx="6">
                  <c:v>0</c:v>
                </c:pt>
                <c:pt idx="7">
                  <c:v>2.4882344398806748</c:v>
                </c:pt>
                <c:pt idx="8">
                  <c:v>2.7899373605743945</c:v>
                </c:pt>
                <c:pt idx="9">
                  <c:v>2.2343062522407511</c:v>
                </c:pt>
                <c:pt idx="10">
                  <c:v>3.0160249768217535</c:v>
                </c:pt>
                <c:pt idx="11">
                  <c:v>3.9596696588954989</c:v>
                </c:pt>
                <c:pt idx="12">
                  <c:v>5.3904862540194136</c:v>
                </c:pt>
                <c:pt idx="13">
                  <c:v>5.7470015937761776</c:v>
                </c:pt>
                <c:pt idx="14">
                  <c:v>5.1844765501242769</c:v>
                </c:pt>
                <c:pt idx="15">
                  <c:v>3.4173987610001633</c:v>
                </c:pt>
                <c:pt idx="16">
                  <c:v>2.3951642742871391</c:v>
                </c:pt>
                <c:pt idx="17">
                  <c:v>2.3813962734183356</c:v>
                </c:pt>
                <c:pt idx="18">
                  <c:v>2.9003220887493328</c:v>
                </c:pt>
                <c:pt idx="19">
                  <c:v>3.1393996233664039</c:v>
                </c:pt>
                <c:pt idx="20">
                  <c:v>2.9295924710494461</c:v>
                </c:pt>
                <c:pt idx="21">
                  <c:v>2.1758874399480881</c:v>
                </c:pt>
                <c:pt idx="22">
                  <c:v>1.5303947050936475</c:v>
                </c:pt>
                <c:pt idx="23">
                  <c:v>1.5560371357069851</c:v>
                </c:pt>
                <c:pt idx="24">
                  <c:v>1.6233408176030919</c:v>
                </c:pt>
                <c:pt idx="25">
                  <c:v>1.4011829736136412</c:v>
                </c:pt>
                <c:pt idx="26">
                  <c:v>1.2527629684953681</c:v>
                </c:pt>
                <c:pt idx="27">
                  <c:v>1.8825138324965192</c:v>
                </c:pt>
                <c:pt idx="28">
                  <c:v>1.6505798557652755</c:v>
                </c:pt>
                <c:pt idx="29">
                  <c:v>0.93609335917033476</c:v>
                </c:pt>
                <c:pt idx="30">
                  <c:v>1.4255150742731719</c:v>
                </c:pt>
                <c:pt idx="31">
                  <c:v>2.2915241456346207</c:v>
                </c:pt>
                <c:pt idx="32">
                  <c:v>1.5810384379124025</c:v>
                </c:pt>
                <c:pt idx="33">
                  <c:v>0.95935022133460202</c:v>
                </c:pt>
                <c:pt idx="34">
                  <c:v>0.71783979315031676</c:v>
                </c:pt>
                <c:pt idx="35">
                  <c:v>0.34358970439007686</c:v>
                </c:pt>
                <c:pt idx="36">
                  <c:v>0.52472852893498212</c:v>
                </c:pt>
                <c:pt idx="37">
                  <c:v>0.92821930273942876</c:v>
                </c:pt>
                <c:pt idx="38">
                  <c:v>0.81093021621632877</c:v>
                </c:pt>
                <c:pt idx="39">
                  <c:v>1.0079579203999789</c:v>
                </c:pt>
                <c:pt idx="40">
                  <c:v>0.12221763272424911</c:v>
                </c:pt>
                <c:pt idx="41">
                  <c:v>1.8640801308076811</c:v>
                </c:pt>
                <c:pt idx="42">
                  <c:v>2.5087859235779435</c:v>
                </c:pt>
                <c:pt idx="43">
                  <c:v>1.6524974018945473</c:v>
                </c:pt>
              </c:numCache>
            </c:numRef>
          </c:val>
          <c:smooth val="0"/>
          <c:extLst>
            <c:ext xmlns:c16="http://schemas.microsoft.com/office/drawing/2014/chart" uri="{C3380CC4-5D6E-409C-BE32-E72D297353CC}">
              <c16:uniqueId val="{00000002-DD05-47F6-A597-A1AE9BC6E82E}"/>
            </c:ext>
          </c:extLst>
        </c:ser>
        <c:ser>
          <c:idx val="3"/>
          <c:order val="3"/>
          <c:tx>
            <c:strRef>
              <c:f>Аркуш2!$A$191</c:f>
              <c:strCache>
                <c:ptCount val="1"/>
                <c:pt idx="0">
                  <c:v>Scandinavian</c:v>
                </c:pt>
              </c:strCache>
            </c:strRef>
          </c:tx>
          <c:spPr>
            <a:ln w="28575" cap="rnd">
              <a:solidFill>
                <a:schemeClr val="accent4"/>
              </a:solidFill>
              <a:round/>
            </a:ln>
            <a:effectLst/>
          </c:spPr>
          <c:marker>
            <c:symbol val="none"/>
          </c:marker>
          <c:cat>
            <c:numRef>
              <c:f>Аркуш2!$B$187:$AS$187</c:f>
              <c:numCache>
                <c:formatCode>General</c:formatCode>
                <c:ptCount val="44"/>
                <c:pt idx="0">
                  <c:v>1980</c:v>
                </c:pt>
                <c:pt idx="1">
                  <c:v>1981</c:v>
                </c:pt>
                <c:pt idx="2">
                  <c:v>1982</c:v>
                </c:pt>
                <c:pt idx="3">
                  <c:v>1983</c:v>
                </c:pt>
                <c:pt idx="4">
                  <c:v>1984</c:v>
                </c:pt>
                <c:pt idx="5">
                  <c:v>1985</c:v>
                </c:pt>
                <c:pt idx="6">
                  <c:v>1986</c:v>
                </c:pt>
                <c:pt idx="7">
                  <c:v>1987</c:v>
                </c:pt>
                <c:pt idx="8">
                  <c:v>1988</c:v>
                </c:pt>
                <c:pt idx="9">
                  <c:v>1989</c:v>
                </c:pt>
                <c:pt idx="10">
                  <c:v>1990</c:v>
                </c:pt>
                <c:pt idx="11">
                  <c:v>1991</c:v>
                </c:pt>
                <c:pt idx="12">
                  <c:v>1992</c:v>
                </c:pt>
                <c:pt idx="13">
                  <c:v>1993</c:v>
                </c:pt>
                <c:pt idx="14">
                  <c:v>1994</c:v>
                </c:pt>
                <c:pt idx="15">
                  <c:v>1995</c:v>
                </c:pt>
                <c:pt idx="16">
                  <c:v>1996</c:v>
                </c:pt>
                <c:pt idx="17">
                  <c:v>1997</c:v>
                </c:pt>
                <c:pt idx="18">
                  <c:v>1998</c:v>
                </c:pt>
                <c:pt idx="19">
                  <c:v>1999</c:v>
                </c:pt>
                <c:pt idx="20">
                  <c:v>2000</c:v>
                </c:pt>
                <c:pt idx="21">
                  <c:v>2001</c:v>
                </c:pt>
                <c:pt idx="22">
                  <c:v>2002</c:v>
                </c:pt>
                <c:pt idx="23">
                  <c:v>2003</c:v>
                </c:pt>
                <c:pt idx="24">
                  <c:v>2004</c:v>
                </c:pt>
                <c:pt idx="25">
                  <c:v>2005</c:v>
                </c:pt>
                <c:pt idx="26">
                  <c:v>2006</c:v>
                </c:pt>
                <c:pt idx="27">
                  <c:v>2007</c:v>
                </c:pt>
                <c:pt idx="28">
                  <c:v>2008</c:v>
                </c:pt>
                <c:pt idx="29">
                  <c:v>2009</c:v>
                </c:pt>
                <c:pt idx="30">
                  <c:v>2010</c:v>
                </c:pt>
                <c:pt idx="31">
                  <c:v>2011</c:v>
                </c:pt>
                <c:pt idx="32">
                  <c:v>2012</c:v>
                </c:pt>
                <c:pt idx="33">
                  <c:v>2013</c:v>
                </c:pt>
                <c:pt idx="34">
                  <c:v>2014</c:v>
                </c:pt>
                <c:pt idx="35">
                  <c:v>2015</c:v>
                </c:pt>
                <c:pt idx="36">
                  <c:v>2016</c:v>
                </c:pt>
                <c:pt idx="37">
                  <c:v>2017</c:v>
                </c:pt>
                <c:pt idx="38">
                  <c:v>2018</c:v>
                </c:pt>
                <c:pt idx="39">
                  <c:v>2019</c:v>
                </c:pt>
                <c:pt idx="40">
                  <c:v>2020</c:v>
                </c:pt>
                <c:pt idx="41">
                  <c:v>2021</c:v>
                </c:pt>
                <c:pt idx="42">
                  <c:v>2022</c:v>
                </c:pt>
                <c:pt idx="43">
                  <c:v>2023</c:v>
                </c:pt>
              </c:numCache>
            </c:numRef>
          </c:cat>
          <c:val>
            <c:numRef>
              <c:f>Аркуш2!$B$191:$AS$191</c:f>
              <c:numCache>
                <c:formatCode>General</c:formatCode>
                <c:ptCount val="44"/>
                <c:pt idx="0">
                  <c:v>3.0708397460407961</c:v>
                </c:pt>
                <c:pt idx="1">
                  <c:v>2.919930560137709</c:v>
                </c:pt>
                <c:pt idx="2">
                  <c:v>2.9796028916241073</c:v>
                </c:pt>
                <c:pt idx="3">
                  <c:v>3.0652583362026014</c:v>
                </c:pt>
                <c:pt idx="4">
                  <c:v>2.1770218700187001</c:v>
                </c:pt>
                <c:pt idx="5">
                  <c:v>2.4194788444655448</c:v>
                </c:pt>
                <c:pt idx="6">
                  <c:v>1.9110228900548727</c:v>
                </c:pt>
                <c:pt idx="7">
                  <c:v>2.1860512767380942</c:v>
                </c:pt>
                <c:pt idx="8">
                  <c:v>2.1471001901536506</c:v>
                </c:pt>
                <c:pt idx="9">
                  <c:v>2.2617630984737906</c:v>
                </c:pt>
                <c:pt idx="10">
                  <c:v>1.6714733033535532</c:v>
                </c:pt>
                <c:pt idx="11">
                  <c:v>1.6014057407368361</c:v>
                </c:pt>
                <c:pt idx="12">
                  <c:v>0.47000362924573563</c:v>
                </c:pt>
                <c:pt idx="13">
                  <c:v>1.1378330018213911</c:v>
                </c:pt>
                <c:pt idx="14">
                  <c:v>0.58778666490211906</c:v>
                </c:pt>
                <c:pt idx="15">
                  <c:v>0.41871033485818504</c:v>
                </c:pt>
                <c:pt idx="16">
                  <c:v>0.51879379341516751</c:v>
                </c:pt>
                <c:pt idx="17">
                  <c:v>0.69314718055994529</c:v>
                </c:pt>
                <c:pt idx="18">
                  <c:v>0.14842000511827322</c:v>
                </c:pt>
                <c:pt idx="19">
                  <c:v>1.0715836162801904</c:v>
                </c:pt>
                <c:pt idx="20">
                  <c:v>1.0152306797290584</c:v>
                </c:pt>
                <c:pt idx="21">
                  <c:v>1.2864740258376797</c:v>
                </c:pt>
                <c:pt idx="22">
                  <c:v>0.75141608868392118</c:v>
                </c:pt>
                <c:pt idx="23">
                  <c:v>0.43178241642553783</c:v>
                </c:pt>
                <c:pt idx="24">
                  <c:v>0.36464311358790924</c:v>
                </c:pt>
                <c:pt idx="25">
                  <c:v>0.72270598280148979</c:v>
                </c:pt>
                <c:pt idx="26">
                  <c:v>0.98581679452276538</c:v>
                </c:pt>
                <c:pt idx="27">
                  <c:v>1.1249295969854831</c:v>
                </c:pt>
                <c:pt idx="28">
                  <c:v>1.7544036826842861</c:v>
                </c:pt>
                <c:pt idx="29">
                  <c:v>1.085189268335969</c:v>
                </c:pt>
                <c:pt idx="30">
                  <c:v>0.93216408103044524</c:v>
                </c:pt>
                <c:pt idx="31">
                  <c:v>0.79750719588418817</c:v>
                </c:pt>
                <c:pt idx="32">
                  <c:v>0.85015092936961001</c:v>
                </c:pt>
                <c:pt idx="33">
                  <c:v>0.56531380905006046</c:v>
                </c:pt>
                <c:pt idx="34">
                  <c:v>-0.2744368457017603</c:v>
                </c:pt>
                <c:pt idx="35">
                  <c:v>5.8268908123975824E-2</c:v>
                </c:pt>
                <c:pt idx="36">
                  <c:v>0.494696241836107</c:v>
                </c:pt>
                <c:pt idx="37">
                  <c:v>0.29266961396282004</c:v>
                </c:pt>
                <c:pt idx="38">
                  <c:v>0.82417544296634937</c:v>
                </c:pt>
                <c:pt idx="39">
                  <c:v>0.35065687161316933</c:v>
                </c:pt>
                <c:pt idx="40">
                  <c:v>0.18232155679395459</c:v>
                </c:pt>
                <c:pt idx="41">
                  <c:v>1.4060969884160703</c:v>
                </c:pt>
                <c:pt idx="42">
                  <c:v>2.2060741926132019</c:v>
                </c:pt>
                <c:pt idx="43">
                  <c:v>1.6054298910365616</c:v>
                </c:pt>
              </c:numCache>
            </c:numRef>
          </c:val>
          <c:smooth val="0"/>
          <c:extLst>
            <c:ext xmlns:c16="http://schemas.microsoft.com/office/drawing/2014/chart" uri="{C3380CC4-5D6E-409C-BE32-E72D297353CC}">
              <c16:uniqueId val="{00000003-DD05-47F6-A597-A1AE9BC6E82E}"/>
            </c:ext>
          </c:extLst>
        </c:ser>
        <c:dLbls>
          <c:showLegendKey val="0"/>
          <c:showVal val="0"/>
          <c:showCatName val="0"/>
          <c:showSerName val="0"/>
          <c:showPercent val="0"/>
          <c:showBubbleSize val="0"/>
        </c:dLbls>
        <c:smooth val="0"/>
        <c:axId val="553919280"/>
        <c:axId val="553911120"/>
      </c:lineChart>
      <c:catAx>
        <c:axId val="553919280"/>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600" b="0" i="0" u="none" strike="noStrike" kern="1200" baseline="0">
                <a:solidFill>
                  <a:schemeClr val="tx1">
                    <a:lumMod val="65000"/>
                    <a:lumOff val="35000"/>
                  </a:schemeClr>
                </a:solidFill>
                <a:latin typeface="Times New Roman" panose="02020603050405020304" pitchFamily="18" charset="0"/>
                <a:ea typeface="+mn-ea"/>
                <a:cs typeface="Times New Roman" panose="02020603050405020304" pitchFamily="18" charset="0"/>
              </a:defRPr>
            </a:pPr>
            <a:endParaRPr lang="uk-UA"/>
          </a:p>
        </c:txPr>
        <c:crossAx val="553911120"/>
        <c:crosses val="autoZero"/>
        <c:auto val="1"/>
        <c:lblAlgn val="ctr"/>
        <c:lblOffset val="100"/>
        <c:noMultiLvlLbl val="0"/>
      </c:catAx>
      <c:valAx>
        <c:axId val="55391112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Times New Roman" panose="02020603050405020304" pitchFamily="18" charset="0"/>
                <a:ea typeface="+mn-ea"/>
                <a:cs typeface="Times New Roman" panose="02020603050405020304" pitchFamily="18" charset="0"/>
              </a:defRPr>
            </a:pPr>
            <a:endParaRPr lang="uk-UA"/>
          </a:p>
        </c:txPr>
        <c:crossAx val="553919280"/>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2000" b="0" i="0" u="none" strike="noStrike" kern="1200" baseline="0">
              <a:solidFill>
                <a:schemeClr val="tx1">
                  <a:lumMod val="65000"/>
                  <a:lumOff val="35000"/>
                </a:schemeClr>
              </a:solidFill>
              <a:latin typeface="Times New Roman" panose="02020603050405020304" pitchFamily="18" charset="0"/>
              <a:ea typeface="+mn-ea"/>
              <a:cs typeface="Times New Roman" panose="02020603050405020304" pitchFamily="18" charset="0"/>
            </a:defRPr>
          </a:pPr>
          <a:endParaRPr lang="uk-UA"/>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latin typeface="Times New Roman" panose="02020603050405020304" pitchFamily="18" charset="0"/>
          <a:cs typeface="Times New Roman" panose="02020603050405020304" pitchFamily="18" charset="0"/>
        </a:defRPr>
      </a:pPr>
      <a:endParaRPr lang="uk-UA"/>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ий слайд">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962310CF-5547-5CCB-3082-CC956C7F673C}"/>
              </a:ext>
            </a:extLst>
          </p:cNvPr>
          <p:cNvSpPr>
            <a:spLocks noGrp="1"/>
          </p:cNvSpPr>
          <p:nvPr>
            <p:ph type="ctrTitle"/>
          </p:nvPr>
        </p:nvSpPr>
        <p:spPr>
          <a:xfrm>
            <a:off x="1524000" y="1122363"/>
            <a:ext cx="9144000" cy="2387600"/>
          </a:xfrm>
        </p:spPr>
        <p:txBody>
          <a:bodyPr anchor="b"/>
          <a:lstStyle>
            <a:lvl1pPr algn="ctr">
              <a:defRPr sz="6000"/>
            </a:lvl1pPr>
          </a:lstStyle>
          <a:p>
            <a:r>
              <a:rPr lang="uk-UA"/>
              <a:t>Клацніть, щоб редагувати стиль зразка заголовка</a:t>
            </a:r>
          </a:p>
        </p:txBody>
      </p:sp>
      <p:sp>
        <p:nvSpPr>
          <p:cNvPr id="3" name="Підзаголовок 2">
            <a:extLst>
              <a:ext uri="{FF2B5EF4-FFF2-40B4-BE49-F238E27FC236}">
                <a16:creationId xmlns:a16="http://schemas.microsoft.com/office/drawing/2014/main" id="{A25167DA-FC8F-C69E-36DA-ADC499AE8D8B}"/>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uk-UA"/>
              <a:t>Клацніть, щоб редагувати стиль зразка підзаголовка</a:t>
            </a:r>
          </a:p>
        </p:txBody>
      </p:sp>
      <p:sp>
        <p:nvSpPr>
          <p:cNvPr id="4" name="Місце для дати 3">
            <a:extLst>
              <a:ext uri="{FF2B5EF4-FFF2-40B4-BE49-F238E27FC236}">
                <a16:creationId xmlns:a16="http://schemas.microsoft.com/office/drawing/2014/main" id="{2C3E768C-0254-E9F3-677E-C02D496361EA}"/>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5" name="Місце для нижнього колонтитула 4">
            <a:extLst>
              <a:ext uri="{FF2B5EF4-FFF2-40B4-BE49-F238E27FC236}">
                <a16:creationId xmlns:a16="http://schemas.microsoft.com/office/drawing/2014/main" id="{BD60F690-F2CC-FCF2-CAF7-D5E1065AFEF8}"/>
              </a:ext>
            </a:extLst>
          </p:cNvPr>
          <p:cNvSpPr>
            <a:spLocks noGrp="1"/>
          </p:cNvSpPr>
          <p:nvPr>
            <p:ph type="ftr" sz="quarter" idx="11"/>
          </p:nvPr>
        </p:nvSpPr>
        <p:spPr/>
        <p:txBody>
          <a:bodyPr/>
          <a:lstStyle/>
          <a:p>
            <a:endParaRPr lang="uk-UA"/>
          </a:p>
        </p:txBody>
      </p:sp>
      <p:sp>
        <p:nvSpPr>
          <p:cNvPr id="6" name="Місце для номера слайда 5">
            <a:extLst>
              <a:ext uri="{FF2B5EF4-FFF2-40B4-BE49-F238E27FC236}">
                <a16:creationId xmlns:a16="http://schemas.microsoft.com/office/drawing/2014/main" id="{DDB4C68F-DF29-9503-FC71-ADC0820475D2}"/>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348264967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і вертикальний текст">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9BDA3EE-945B-78FB-B22B-5701A611E403}"/>
              </a:ext>
            </a:extLst>
          </p:cNvPr>
          <p:cNvSpPr>
            <a:spLocks noGrp="1"/>
          </p:cNvSpPr>
          <p:nvPr>
            <p:ph type="title"/>
          </p:nvPr>
        </p:nvSpPr>
        <p:spPr/>
        <p:txBody>
          <a:bodyPr/>
          <a:lstStyle/>
          <a:p>
            <a:r>
              <a:rPr lang="uk-UA"/>
              <a:t>Клацніть, щоб редагувати стиль зразка заголовка</a:t>
            </a:r>
          </a:p>
        </p:txBody>
      </p:sp>
      <p:sp>
        <p:nvSpPr>
          <p:cNvPr id="3" name="Місце для вертикального тексту 2">
            <a:extLst>
              <a:ext uri="{FF2B5EF4-FFF2-40B4-BE49-F238E27FC236}">
                <a16:creationId xmlns:a16="http://schemas.microsoft.com/office/drawing/2014/main" id="{3CF192C5-6C98-E127-7A45-277C4828E746}"/>
              </a:ext>
            </a:extLst>
          </p:cNvPr>
          <p:cNvSpPr>
            <a:spLocks noGrp="1"/>
          </p:cNvSpPr>
          <p:nvPr>
            <p:ph type="body" orient="vert" idx="1"/>
          </p:nvPr>
        </p:nvSpPr>
        <p:spPr/>
        <p:txBody>
          <a:bodyPr vert="eaVert"/>
          <a:lstStyle/>
          <a:p>
            <a:pPr lvl="0"/>
            <a:r>
              <a:rPr lang="uk-UA"/>
              <a:t>Клацніть, щоб відредагувати стилі зразків тексту</a:t>
            </a:r>
          </a:p>
          <a:p>
            <a:pPr lvl="1"/>
            <a:r>
              <a:rPr lang="uk-UA"/>
              <a:t>Другий рівень</a:t>
            </a:r>
          </a:p>
          <a:p>
            <a:pPr lvl="2"/>
            <a:r>
              <a:rPr lang="uk-UA"/>
              <a:t>Третій рівень</a:t>
            </a:r>
          </a:p>
          <a:p>
            <a:pPr lvl="3"/>
            <a:r>
              <a:rPr lang="uk-UA"/>
              <a:t>Четвертий рівень</a:t>
            </a:r>
          </a:p>
          <a:p>
            <a:pPr lvl="4"/>
            <a:r>
              <a:rPr lang="uk-UA"/>
              <a:t>П’ятий рівень</a:t>
            </a:r>
          </a:p>
        </p:txBody>
      </p:sp>
      <p:sp>
        <p:nvSpPr>
          <p:cNvPr id="4" name="Місце для дати 3">
            <a:extLst>
              <a:ext uri="{FF2B5EF4-FFF2-40B4-BE49-F238E27FC236}">
                <a16:creationId xmlns:a16="http://schemas.microsoft.com/office/drawing/2014/main" id="{B84383D9-4E0F-1863-4AB8-E880C824E1D4}"/>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5" name="Місце для нижнього колонтитула 4">
            <a:extLst>
              <a:ext uri="{FF2B5EF4-FFF2-40B4-BE49-F238E27FC236}">
                <a16:creationId xmlns:a16="http://schemas.microsoft.com/office/drawing/2014/main" id="{577F70A8-3D8D-DEE6-076D-4CBA8AE1D7B8}"/>
              </a:ext>
            </a:extLst>
          </p:cNvPr>
          <p:cNvSpPr>
            <a:spLocks noGrp="1"/>
          </p:cNvSpPr>
          <p:nvPr>
            <p:ph type="ftr" sz="quarter" idx="11"/>
          </p:nvPr>
        </p:nvSpPr>
        <p:spPr/>
        <p:txBody>
          <a:bodyPr/>
          <a:lstStyle/>
          <a:p>
            <a:endParaRPr lang="uk-UA"/>
          </a:p>
        </p:txBody>
      </p:sp>
      <p:sp>
        <p:nvSpPr>
          <p:cNvPr id="6" name="Місце для номера слайда 5">
            <a:extLst>
              <a:ext uri="{FF2B5EF4-FFF2-40B4-BE49-F238E27FC236}">
                <a16:creationId xmlns:a16="http://schemas.microsoft.com/office/drawing/2014/main" id="{3FE78E98-9B3B-EF8F-D251-40FC8A898F49}"/>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24291140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ий заголовок і текст">
    <p:spTree>
      <p:nvGrpSpPr>
        <p:cNvPr id="1" name=""/>
        <p:cNvGrpSpPr/>
        <p:nvPr/>
      </p:nvGrpSpPr>
      <p:grpSpPr>
        <a:xfrm>
          <a:off x="0" y="0"/>
          <a:ext cx="0" cy="0"/>
          <a:chOff x="0" y="0"/>
          <a:chExt cx="0" cy="0"/>
        </a:xfrm>
      </p:grpSpPr>
      <p:sp>
        <p:nvSpPr>
          <p:cNvPr id="2" name="Вертикальний заголовок 1">
            <a:extLst>
              <a:ext uri="{FF2B5EF4-FFF2-40B4-BE49-F238E27FC236}">
                <a16:creationId xmlns:a16="http://schemas.microsoft.com/office/drawing/2014/main" id="{7D96141B-5D83-7DDB-E5D6-E505CE56E87F}"/>
              </a:ext>
            </a:extLst>
          </p:cNvPr>
          <p:cNvSpPr>
            <a:spLocks noGrp="1"/>
          </p:cNvSpPr>
          <p:nvPr>
            <p:ph type="title" orient="vert"/>
          </p:nvPr>
        </p:nvSpPr>
        <p:spPr>
          <a:xfrm>
            <a:off x="8724900" y="365125"/>
            <a:ext cx="2628900" cy="5811838"/>
          </a:xfrm>
        </p:spPr>
        <p:txBody>
          <a:bodyPr vert="eaVert"/>
          <a:lstStyle/>
          <a:p>
            <a:r>
              <a:rPr lang="uk-UA"/>
              <a:t>Клацніть, щоб редагувати стиль зразка заголовка</a:t>
            </a:r>
          </a:p>
        </p:txBody>
      </p:sp>
      <p:sp>
        <p:nvSpPr>
          <p:cNvPr id="3" name="Місце для вертикального тексту 2">
            <a:extLst>
              <a:ext uri="{FF2B5EF4-FFF2-40B4-BE49-F238E27FC236}">
                <a16:creationId xmlns:a16="http://schemas.microsoft.com/office/drawing/2014/main" id="{BD691F32-43C2-3304-C7E0-539147C39E5D}"/>
              </a:ext>
            </a:extLst>
          </p:cNvPr>
          <p:cNvSpPr>
            <a:spLocks noGrp="1"/>
          </p:cNvSpPr>
          <p:nvPr>
            <p:ph type="body" orient="vert" idx="1"/>
          </p:nvPr>
        </p:nvSpPr>
        <p:spPr>
          <a:xfrm>
            <a:off x="838200" y="365125"/>
            <a:ext cx="7734300" cy="5811838"/>
          </a:xfrm>
        </p:spPr>
        <p:txBody>
          <a:bodyPr vert="eaVert"/>
          <a:lstStyle/>
          <a:p>
            <a:pPr lvl="0"/>
            <a:r>
              <a:rPr lang="uk-UA"/>
              <a:t>Клацніть, щоб відредагувати стилі зразків тексту</a:t>
            </a:r>
          </a:p>
          <a:p>
            <a:pPr lvl="1"/>
            <a:r>
              <a:rPr lang="uk-UA"/>
              <a:t>Другий рівень</a:t>
            </a:r>
          </a:p>
          <a:p>
            <a:pPr lvl="2"/>
            <a:r>
              <a:rPr lang="uk-UA"/>
              <a:t>Третій рівень</a:t>
            </a:r>
          </a:p>
          <a:p>
            <a:pPr lvl="3"/>
            <a:r>
              <a:rPr lang="uk-UA"/>
              <a:t>Четвертий рівень</a:t>
            </a:r>
          </a:p>
          <a:p>
            <a:pPr lvl="4"/>
            <a:r>
              <a:rPr lang="uk-UA"/>
              <a:t>П’ятий рівень</a:t>
            </a:r>
          </a:p>
        </p:txBody>
      </p:sp>
      <p:sp>
        <p:nvSpPr>
          <p:cNvPr id="4" name="Місце для дати 3">
            <a:extLst>
              <a:ext uri="{FF2B5EF4-FFF2-40B4-BE49-F238E27FC236}">
                <a16:creationId xmlns:a16="http://schemas.microsoft.com/office/drawing/2014/main" id="{AA946DC4-1529-7EAA-2712-CFC1BA18F8BF}"/>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5" name="Місце для нижнього колонтитула 4">
            <a:extLst>
              <a:ext uri="{FF2B5EF4-FFF2-40B4-BE49-F238E27FC236}">
                <a16:creationId xmlns:a16="http://schemas.microsoft.com/office/drawing/2014/main" id="{C5C08338-FFF2-9F93-58D6-EF67B581C9A0}"/>
              </a:ext>
            </a:extLst>
          </p:cNvPr>
          <p:cNvSpPr>
            <a:spLocks noGrp="1"/>
          </p:cNvSpPr>
          <p:nvPr>
            <p:ph type="ftr" sz="quarter" idx="11"/>
          </p:nvPr>
        </p:nvSpPr>
        <p:spPr/>
        <p:txBody>
          <a:bodyPr/>
          <a:lstStyle/>
          <a:p>
            <a:endParaRPr lang="uk-UA"/>
          </a:p>
        </p:txBody>
      </p:sp>
      <p:sp>
        <p:nvSpPr>
          <p:cNvPr id="6" name="Місце для номера слайда 5">
            <a:extLst>
              <a:ext uri="{FF2B5EF4-FFF2-40B4-BE49-F238E27FC236}">
                <a16:creationId xmlns:a16="http://schemas.microsoft.com/office/drawing/2014/main" id="{6F8C50CD-DB0A-23F9-5C84-EEB5445227FE}"/>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4147242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Назва та вміст">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2DC5B916-F58E-81BD-ABCB-C21C5942ACA2}"/>
              </a:ext>
            </a:extLst>
          </p:cNvPr>
          <p:cNvSpPr>
            <a:spLocks noGrp="1"/>
          </p:cNvSpPr>
          <p:nvPr>
            <p:ph type="title"/>
          </p:nvPr>
        </p:nvSpPr>
        <p:spPr/>
        <p:txBody>
          <a:bodyPr/>
          <a:lstStyle/>
          <a:p>
            <a:r>
              <a:rPr lang="uk-UA"/>
              <a:t>Клацніть, щоб редагувати стиль зразка заголовка</a:t>
            </a:r>
          </a:p>
        </p:txBody>
      </p:sp>
      <p:sp>
        <p:nvSpPr>
          <p:cNvPr id="3" name="Місце для вмісту 2">
            <a:extLst>
              <a:ext uri="{FF2B5EF4-FFF2-40B4-BE49-F238E27FC236}">
                <a16:creationId xmlns:a16="http://schemas.microsoft.com/office/drawing/2014/main" id="{AFCC7571-E685-B366-EDF8-DACA87A60E64}"/>
              </a:ext>
            </a:extLst>
          </p:cNvPr>
          <p:cNvSpPr>
            <a:spLocks noGrp="1"/>
          </p:cNvSpPr>
          <p:nvPr>
            <p:ph idx="1"/>
          </p:nvPr>
        </p:nvSpPr>
        <p:spPr/>
        <p:txBody>
          <a:bodyPr/>
          <a:lstStyle/>
          <a:p>
            <a:pPr lvl="0"/>
            <a:r>
              <a:rPr lang="uk-UA"/>
              <a:t>Клацніть, щоб відредагувати стилі зразків тексту</a:t>
            </a:r>
          </a:p>
          <a:p>
            <a:pPr lvl="1"/>
            <a:r>
              <a:rPr lang="uk-UA"/>
              <a:t>Другий рівень</a:t>
            </a:r>
          </a:p>
          <a:p>
            <a:pPr lvl="2"/>
            <a:r>
              <a:rPr lang="uk-UA"/>
              <a:t>Третій рівень</a:t>
            </a:r>
          </a:p>
          <a:p>
            <a:pPr lvl="3"/>
            <a:r>
              <a:rPr lang="uk-UA"/>
              <a:t>Четвертий рівень</a:t>
            </a:r>
          </a:p>
          <a:p>
            <a:pPr lvl="4"/>
            <a:r>
              <a:rPr lang="uk-UA"/>
              <a:t>П’ятий рівень</a:t>
            </a:r>
          </a:p>
        </p:txBody>
      </p:sp>
      <p:sp>
        <p:nvSpPr>
          <p:cNvPr id="4" name="Місце для дати 3">
            <a:extLst>
              <a:ext uri="{FF2B5EF4-FFF2-40B4-BE49-F238E27FC236}">
                <a16:creationId xmlns:a16="http://schemas.microsoft.com/office/drawing/2014/main" id="{5955E0DB-2169-E298-0880-00F0A853D502}"/>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5" name="Місце для нижнього колонтитула 4">
            <a:extLst>
              <a:ext uri="{FF2B5EF4-FFF2-40B4-BE49-F238E27FC236}">
                <a16:creationId xmlns:a16="http://schemas.microsoft.com/office/drawing/2014/main" id="{9D0043A4-9096-ECF0-964D-02D3727C4B40}"/>
              </a:ext>
            </a:extLst>
          </p:cNvPr>
          <p:cNvSpPr>
            <a:spLocks noGrp="1"/>
          </p:cNvSpPr>
          <p:nvPr>
            <p:ph type="ftr" sz="quarter" idx="11"/>
          </p:nvPr>
        </p:nvSpPr>
        <p:spPr/>
        <p:txBody>
          <a:bodyPr/>
          <a:lstStyle/>
          <a:p>
            <a:endParaRPr lang="uk-UA"/>
          </a:p>
        </p:txBody>
      </p:sp>
      <p:sp>
        <p:nvSpPr>
          <p:cNvPr id="6" name="Місце для номера слайда 5">
            <a:extLst>
              <a:ext uri="{FF2B5EF4-FFF2-40B4-BE49-F238E27FC236}">
                <a16:creationId xmlns:a16="http://schemas.microsoft.com/office/drawing/2014/main" id="{152EB77B-00CD-962A-61BB-6335768024E2}"/>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156942991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Назва розділу">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1D155FAB-7FC8-71A9-8E75-230F91C70D78}"/>
              </a:ext>
            </a:extLst>
          </p:cNvPr>
          <p:cNvSpPr>
            <a:spLocks noGrp="1"/>
          </p:cNvSpPr>
          <p:nvPr>
            <p:ph type="title"/>
          </p:nvPr>
        </p:nvSpPr>
        <p:spPr>
          <a:xfrm>
            <a:off x="831850" y="1709738"/>
            <a:ext cx="10515600" cy="2852737"/>
          </a:xfrm>
        </p:spPr>
        <p:txBody>
          <a:bodyPr anchor="b"/>
          <a:lstStyle>
            <a:lvl1pPr>
              <a:defRPr sz="6000"/>
            </a:lvl1pPr>
          </a:lstStyle>
          <a:p>
            <a:r>
              <a:rPr lang="uk-UA"/>
              <a:t>Клацніть, щоб редагувати стиль зразка заголовка</a:t>
            </a:r>
          </a:p>
        </p:txBody>
      </p:sp>
      <p:sp>
        <p:nvSpPr>
          <p:cNvPr id="3" name="Місце для тексту 2">
            <a:extLst>
              <a:ext uri="{FF2B5EF4-FFF2-40B4-BE49-F238E27FC236}">
                <a16:creationId xmlns:a16="http://schemas.microsoft.com/office/drawing/2014/main" id="{4585240C-19C1-52DB-F61D-A3B7DDA3436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uk-UA"/>
              <a:t>Клацніть, щоб відредагувати стилі зразків тексту</a:t>
            </a:r>
          </a:p>
        </p:txBody>
      </p:sp>
      <p:sp>
        <p:nvSpPr>
          <p:cNvPr id="4" name="Місце для дати 3">
            <a:extLst>
              <a:ext uri="{FF2B5EF4-FFF2-40B4-BE49-F238E27FC236}">
                <a16:creationId xmlns:a16="http://schemas.microsoft.com/office/drawing/2014/main" id="{F0066286-218C-EC8E-8B9D-D477D7312DC6}"/>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5" name="Місце для нижнього колонтитула 4">
            <a:extLst>
              <a:ext uri="{FF2B5EF4-FFF2-40B4-BE49-F238E27FC236}">
                <a16:creationId xmlns:a16="http://schemas.microsoft.com/office/drawing/2014/main" id="{E4CDE27E-C9D1-6ADC-20E6-7A9EEEC3D0B7}"/>
              </a:ext>
            </a:extLst>
          </p:cNvPr>
          <p:cNvSpPr>
            <a:spLocks noGrp="1"/>
          </p:cNvSpPr>
          <p:nvPr>
            <p:ph type="ftr" sz="quarter" idx="11"/>
          </p:nvPr>
        </p:nvSpPr>
        <p:spPr/>
        <p:txBody>
          <a:bodyPr/>
          <a:lstStyle/>
          <a:p>
            <a:endParaRPr lang="uk-UA"/>
          </a:p>
        </p:txBody>
      </p:sp>
      <p:sp>
        <p:nvSpPr>
          <p:cNvPr id="6" name="Місце для номера слайда 5">
            <a:extLst>
              <a:ext uri="{FF2B5EF4-FFF2-40B4-BE49-F238E27FC236}">
                <a16:creationId xmlns:a16="http://schemas.microsoft.com/office/drawing/2014/main" id="{6677ED87-53EA-1D9C-F05B-0E5F2605E63C}"/>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3169495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єкти">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33A1750-898D-8FCA-BC1A-CC33A371779D}"/>
              </a:ext>
            </a:extLst>
          </p:cNvPr>
          <p:cNvSpPr>
            <a:spLocks noGrp="1"/>
          </p:cNvSpPr>
          <p:nvPr>
            <p:ph type="title"/>
          </p:nvPr>
        </p:nvSpPr>
        <p:spPr/>
        <p:txBody>
          <a:bodyPr/>
          <a:lstStyle/>
          <a:p>
            <a:r>
              <a:rPr lang="uk-UA"/>
              <a:t>Клацніть, щоб редагувати стиль зразка заголовка</a:t>
            </a:r>
          </a:p>
        </p:txBody>
      </p:sp>
      <p:sp>
        <p:nvSpPr>
          <p:cNvPr id="3" name="Місце для вмісту 2">
            <a:extLst>
              <a:ext uri="{FF2B5EF4-FFF2-40B4-BE49-F238E27FC236}">
                <a16:creationId xmlns:a16="http://schemas.microsoft.com/office/drawing/2014/main" id="{19E3016E-E92E-4B53-C6B0-0014DD2BA99B}"/>
              </a:ext>
            </a:extLst>
          </p:cNvPr>
          <p:cNvSpPr>
            <a:spLocks noGrp="1"/>
          </p:cNvSpPr>
          <p:nvPr>
            <p:ph sz="half" idx="1"/>
          </p:nvPr>
        </p:nvSpPr>
        <p:spPr>
          <a:xfrm>
            <a:off x="838200" y="1825625"/>
            <a:ext cx="5181600" cy="4351338"/>
          </a:xfrm>
        </p:spPr>
        <p:txBody>
          <a:bodyPr/>
          <a:lstStyle/>
          <a:p>
            <a:pPr lvl="0"/>
            <a:r>
              <a:rPr lang="uk-UA"/>
              <a:t>Клацніть, щоб відредагувати стилі зразків тексту</a:t>
            </a:r>
          </a:p>
          <a:p>
            <a:pPr lvl="1"/>
            <a:r>
              <a:rPr lang="uk-UA"/>
              <a:t>Другий рівень</a:t>
            </a:r>
          </a:p>
          <a:p>
            <a:pPr lvl="2"/>
            <a:r>
              <a:rPr lang="uk-UA"/>
              <a:t>Третій рівень</a:t>
            </a:r>
          </a:p>
          <a:p>
            <a:pPr lvl="3"/>
            <a:r>
              <a:rPr lang="uk-UA"/>
              <a:t>Четвертий рівень</a:t>
            </a:r>
          </a:p>
          <a:p>
            <a:pPr lvl="4"/>
            <a:r>
              <a:rPr lang="uk-UA"/>
              <a:t>П’ятий рівень</a:t>
            </a:r>
          </a:p>
        </p:txBody>
      </p:sp>
      <p:sp>
        <p:nvSpPr>
          <p:cNvPr id="4" name="Місце для вмісту 3">
            <a:extLst>
              <a:ext uri="{FF2B5EF4-FFF2-40B4-BE49-F238E27FC236}">
                <a16:creationId xmlns:a16="http://schemas.microsoft.com/office/drawing/2014/main" id="{8D3333DE-A37F-082E-9457-27C2874FF741}"/>
              </a:ext>
            </a:extLst>
          </p:cNvPr>
          <p:cNvSpPr>
            <a:spLocks noGrp="1"/>
          </p:cNvSpPr>
          <p:nvPr>
            <p:ph sz="half" idx="2"/>
          </p:nvPr>
        </p:nvSpPr>
        <p:spPr>
          <a:xfrm>
            <a:off x="6172200" y="1825625"/>
            <a:ext cx="5181600" cy="4351338"/>
          </a:xfrm>
        </p:spPr>
        <p:txBody>
          <a:bodyPr/>
          <a:lstStyle/>
          <a:p>
            <a:pPr lvl="0"/>
            <a:r>
              <a:rPr lang="uk-UA"/>
              <a:t>Клацніть, щоб відредагувати стилі зразків тексту</a:t>
            </a:r>
          </a:p>
          <a:p>
            <a:pPr lvl="1"/>
            <a:r>
              <a:rPr lang="uk-UA"/>
              <a:t>Другий рівень</a:t>
            </a:r>
          </a:p>
          <a:p>
            <a:pPr lvl="2"/>
            <a:r>
              <a:rPr lang="uk-UA"/>
              <a:t>Третій рівень</a:t>
            </a:r>
          </a:p>
          <a:p>
            <a:pPr lvl="3"/>
            <a:r>
              <a:rPr lang="uk-UA"/>
              <a:t>Четвертий рівень</a:t>
            </a:r>
          </a:p>
          <a:p>
            <a:pPr lvl="4"/>
            <a:r>
              <a:rPr lang="uk-UA"/>
              <a:t>П’ятий рівень</a:t>
            </a:r>
          </a:p>
        </p:txBody>
      </p:sp>
      <p:sp>
        <p:nvSpPr>
          <p:cNvPr id="5" name="Місце для дати 4">
            <a:extLst>
              <a:ext uri="{FF2B5EF4-FFF2-40B4-BE49-F238E27FC236}">
                <a16:creationId xmlns:a16="http://schemas.microsoft.com/office/drawing/2014/main" id="{74898DB3-6C29-DB34-D55B-55B28D4892A5}"/>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6" name="Місце для нижнього колонтитула 5">
            <a:extLst>
              <a:ext uri="{FF2B5EF4-FFF2-40B4-BE49-F238E27FC236}">
                <a16:creationId xmlns:a16="http://schemas.microsoft.com/office/drawing/2014/main" id="{B9E6BBD5-7665-3582-8533-A3F30932EEEF}"/>
              </a:ext>
            </a:extLst>
          </p:cNvPr>
          <p:cNvSpPr>
            <a:spLocks noGrp="1"/>
          </p:cNvSpPr>
          <p:nvPr>
            <p:ph type="ftr" sz="quarter" idx="11"/>
          </p:nvPr>
        </p:nvSpPr>
        <p:spPr/>
        <p:txBody>
          <a:bodyPr/>
          <a:lstStyle/>
          <a:p>
            <a:endParaRPr lang="uk-UA"/>
          </a:p>
        </p:txBody>
      </p:sp>
      <p:sp>
        <p:nvSpPr>
          <p:cNvPr id="7" name="Місце для номера слайда 6">
            <a:extLst>
              <a:ext uri="{FF2B5EF4-FFF2-40B4-BE49-F238E27FC236}">
                <a16:creationId xmlns:a16="http://schemas.microsoft.com/office/drawing/2014/main" id="{D0DA29C8-0BD7-91C8-5563-8F91C1C0BCA2}"/>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12471967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Порівняння">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3125729-40DF-A031-30B8-B979D13AB528}"/>
              </a:ext>
            </a:extLst>
          </p:cNvPr>
          <p:cNvSpPr>
            <a:spLocks noGrp="1"/>
          </p:cNvSpPr>
          <p:nvPr>
            <p:ph type="title"/>
          </p:nvPr>
        </p:nvSpPr>
        <p:spPr>
          <a:xfrm>
            <a:off x="839788" y="365125"/>
            <a:ext cx="10515600" cy="1325563"/>
          </a:xfrm>
        </p:spPr>
        <p:txBody>
          <a:bodyPr/>
          <a:lstStyle/>
          <a:p>
            <a:r>
              <a:rPr lang="uk-UA"/>
              <a:t>Клацніть, щоб редагувати стиль зразка заголовка</a:t>
            </a:r>
          </a:p>
        </p:txBody>
      </p:sp>
      <p:sp>
        <p:nvSpPr>
          <p:cNvPr id="3" name="Місце для тексту 2">
            <a:extLst>
              <a:ext uri="{FF2B5EF4-FFF2-40B4-BE49-F238E27FC236}">
                <a16:creationId xmlns:a16="http://schemas.microsoft.com/office/drawing/2014/main" id="{70C5FECD-52BD-5A2E-C459-5199D1B24177}"/>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uk-UA"/>
              <a:t>Клацніть, щоб відредагувати стилі зразків тексту</a:t>
            </a:r>
          </a:p>
        </p:txBody>
      </p:sp>
      <p:sp>
        <p:nvSpPr>
          <p:cNvPr id="4" name="Місце для вмісту 3">
            <a:extLst>
              <a:ext uri="{FF2B5EF4-FFF2-40B4-BE49-F238E27FC236}">
                <a16:creationId xmlns:a16="http://schemas.microsoft.com/office/drawing/2014/main" id="{EFD58EC5-0562-D918-E93C-B0A8A6385B85}"/>
              </a:ext>
            </a:extLst>
          </p:cNvPr>
          <p:cNvSpPr>
            <a:spLocks noGrp="1"/>
          </p:cNvSpPr>
          <p:nvPr>
            <p:ph sz="half" idx="2"/>
          </p:nvPr>
        </p:nvSpPr>
        <p:spPr>
          <a:xfrm>
            <a:off x="839788" y="2505075"/>
            <a:ext cx="5157787" cy="3684588"/>
          </a:xfrm>
        </p:spPr>
        <p:txBody>
          <a:bodyPr/>
          <a:lstStyle/>
          <a:p>
            <a:pPr lvl="0"/>
            <a:r>
              <a:rPr lang="uk-UA"/>
              <a:t>Клацніть, щоб відредагувати стилі зразків тексту</a:t>
            </a:r>
          </a:p>
          <a:p>
            <a:pPr lvl="1"/>
            <a:r>
              <a:rPr lang="uk-UA"/>
              <a:t>Другий рівень</a:t>
            </a:r>
          </a:p>
          <a:p>
            <a:pPr lvl="2"/>
            <a:r>
              <a:rPr lang="uk-UA"/>
              <a:t>Третій рівень</a:t>
            </a:r>
          </a:p>
          <a:p>
            <a:pPr lvl="3"/>
            <a:r>
              <a:rPr lang="uk-UA"/>
              <a:t>Четвертий рівень</a:t>
            </a:r>
          </a:p>
          <a:p>
            <a:pPr lvl="4"/>
            <a:r>
              <a:rPr lang="uk-UA"/>
              <a:t>П’ятий рівень</a:t>
            </a:r>
          </a:p>
        </p:txBody>
      </p:sp>
      <p:sp>
        <p:nvSpPr>
          <p:cNvPr id="5" name="Місце для тексту 4">
            <a:extLst>
              <a:ext uri="{FF2B5EF4-FFF2-40B4-BE49-F238E27FC236}">
                <a16:creationId xmlns:a16="http://schemas.microsoft.com/office/drawing/2014/main" id="{F486E895-BDD4-FE60-DF40-C0A1A0074EF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uk-UA"/>
              <a:t>Клацніть, щоб відредагувати стилі зразків тексту</a:t>
            </a:r>
          </a:p>
        </p:txBody>
      </p:sp>
      <p:sp>
        <p:nvSpPr>
          <p:cNvPr id="6" name="Місце для вмісту 5">
            <a:extLst>
              <a:ext uri="{FF2B5EF4-FFF2-40B4-BE49-F238E27FC236}">
                <a16:creationId xmlns:a16="http://schemas.microsoft.com/office/drawing/2014/main" id="{29F81DEC-9145-9D15-5B3D-8BBAB0B4A373}"/>
              </a:ext>
            </a:extLst>
          </p:cNvPr>
          <p:cNvSpPr>
            <a:spLocks noGrp="1"/>
          </p:cNvSpPr>
          <p:nvPr>
            <p:ph sz="quarter" idx="4"/>
          </p:nvPr>
        </p:nvSpPr>
        <p:spPr>
          <a:xfrm>
            <a:off x="6172200" y="2505075"/>
            <a:ext cx="5183188" cy="3684588"/>
          </a:xfrm>
        </p:spPr>
        <p:txBody>
          <a:bodyPr/>
          <a:lstStyle/>
          <a:p>
            <a:pPr lvl="0"/>
            <a:r>
              <a:rPr lang="uk-UA"/>
              <a:t>Клацніть, щоб відредагувати стилі зразків тексту</a:t>
            </a:r>
          </a:p>
          <a:p>
            <a:pPr lvl="1"/>
            <a:r>
              <a:rPr lang="uk-UA"/>
              <a:t>Другий рівень</a:t>
            </a:r>
          </a:p>
          <a:p>
            <a:pPr lvl="2"/>
            <a:r>
              <a:rPr lang="uk-UA"/>
              <a:t>Третій рівень</a:t>
            </a:r>
          </a:p>
          <a:p>
            <a:pPr lvl="3"/>
            <a:r>
              <a:rPr lang="uk-UA"/>
              <a:t>Четвертий рівень</a:t>
            </a:r>
          </a:p>
          <a:p>
            <a:pPr lvl="4"/>
            <a:r>
              <a:rPr lang="uk-UA"/>
              <a:t>П’ятий рівень</a:t>
            </a:r>
          </a:p>
        </p:txBody>
      </p:sp>
      <p:sp>
        <p:nvSpPr>
          <p:cNvPr id="7" name="Місце для дати 6">
            <a:extLst>
              <a:ext uri="{FF2B5EF4-FFF2-40B4-BE49-F238E27FC236}">
                <a16:creationId xmlns:a16="http://schemas.microsoft.com/office/drawing/2014/main" id="{9CF830ED-4A78-E244-A766-DF21A5215CCE}"/>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8" name="Місце для нижнього колонтитула 7">
            <a:extLst>
              <a:ext uri="{FF2B5EF4-FFF2-40B4-BE49-F238E27FC236}">
                <a16:creationId xmlns:a16="http://schemas.microsoft.com/office/drawing/2014/main" id="{065D5770-BE20-F4B9-8F19-01714F7293F6}"/>
              </a:ext>
            </a:extLst>
          </p:cNvPr>
          <p:cNvSpPr>
            <a:spLocks noGrp="1"/>
          </p:cNvSpPr>
          <p:nvPr>
            <p:ph type="ftr" sz="quarter" idx="11"/>
          </p:nvPr>
        </p:nvSpPr>
        <p:spPr/>
        <p:txBody>
          <a:bodyPr/>
          <a:lstStyle/>
          <a:p>
            <a:endParaRPr lang="uk-UA"/>
          </a:p>
        </p:txBody>
      </p:sp>
      <p:sp>
        <p:nvSpPr>
          <p:cNvPr id="9" name="Місце для номера слайда 8">
            <a:extLst>
              <a:ext uri="{FF2B5EF4-FFF2-40B4-BE49-F238E27FC236}">
                <a16:creationId xmlns:a16="http://schemas.microsoft.com/office/drawing/2014/main" id="{CA0C80EE-F221-13AC-FF3B-5765E093228C}"/>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189293082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Лише заголовок">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E742B4B-90B4-7DA5-A363-A81B90A387CE}"/>
              </a:ext>
            </a:extLst>
          </p:cNvPr>
          <p:cNvSpPr>
            <a:spLocks noGrp="1"/>
          </p:cNvSpPr>
          <p:nvPr>
            <p:ph type="title"/>
          </p:nvPr>
        </p:nvSpPr>
        <p:spPr/>
        <p:txBody>
          <a:bodyPr/>
          <a:lstStyle/>
          <a:p>
            <a:r>
              <a:rPr lang="uk-UA"/>
              <a:t>Клацніть, щоб редагувати стиль зразка заголовка</a:t>
            </a:r>
          </a:p>
        </p:txBody>
      </p:sp>
      <p:sp>
        <p:nvSpPr>
          <p:cNvPr id="3" name="Місце для дати 2">
            <a:extLst>
              <a:ext uri="{FF2B5EF4-FFF2-40B4-BE49-F238E27FC236}">
                <a16:creationId xmlns:a16="http://schemas.microsoft.com/office/drawing/2014/main" id="{B7EEF1AD-F0AF-FCDE-43DB-7450B81F3DC4}"/>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4" name="Місце для нижнього колонтитула 3">
            <a:extLst>
              <a:ext uri="{FF2B5EF4-FFF2-40B4-BE49-F238E27FC236}">
                <a16:creationId xmlns:a16="http://schemas.microsoft.com/office/drawing/2014/main" id="{5950F757-86A5-3BD1-9A0C-93FB21BBF224}"/>
              </a:ext>
            </a:extLst>
          </p:cNvPr>
          <p:cNvSpPr>
            <a:spLocks noGrp="1"/>
          </p:cNvSpPr>
          <p:nvPr>
            <p:ph type="ftr" sz="quarter" idx="11"/>
          </p:nvPr>
        </p:nvSpPr>
        <p:spPr/>
        <p:txBody>
          <a:bodyPr/>
          <a:lstStyle/>
          <a:p>
            <a:endParaRPr lang="uk-UA"/>
          </a:p>
        </p:txBody>
      </p:sp>
      <p:sp>
        <p:nvSpPr>
          <p:cNvPr id="5" name="Місце для номера слайда 4">
            <a:extLst>
              <a:ext uri="{FF2B5EF4-FFF2-40B4-BE49-F238E27FC236}">
                <a16:creationId xmlns:a16="http://schemas.microsoft.com/office/drawing/2014/main" id="{2CFD6555-D19F-5A30-78AB-2E6E41D365C8}"/>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40654263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ий слайд">
    <p:spTree>
      <p:nvGrpSpPr>
        <p:cNvPr id="1" name=""/>
        <p:cNvGrpSpPr/>
        <p:nvPr/>
      </p:nvGrpSpPr>
      <p:grpSpPr>
        <a:xfrm>
          <a:off x="0" y="0"/>
          <a:ext cx="0" cy="0"/>
          <a:chOff x="0" y="0"/>
          <a:chExt cx="0" cy="0"/>
        </a:xfrm>
      </p:grpSpPr>
      <p:sp>
        <p:nvSpPr>
          <p:cNvPr id="2" name="Місце для дати 1">
            <a:extLst>
              <a:ext uri="{FF2B5EF4-FFF2-40B4-BE49-F238E27FC236}">
                <a16:creationId xmlns:a16="http://schemas.microsoft.com/office/drawing/2014/main" id="{25572CBE-FF7E-BF3A-5273-28842FEB6872}"/>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3" name="Місце для нижнього колонтитула 2">
            <a:extLst>
              <a:ext uri="{FF2B5EF4-FFF2-40B4-BE49-F238E27FC236}">
                <a16:creationId xmlns:a16="http://schemas.microsoft.com/office/drawing/2014/main" id="{FF3B2A3B-A266-7FD4-7EF0-77FC25A4FC00}"/>
              </a:ext>
            </a:extLst>
          </p:cNvPr>
          <p:cNvSpPr>
            <a:spLocks noGrp="1"/>
          </p:cNvSpPr>
          <p:nvPr>
            <p:ph type="ftr" sz="quarter" idx="11"/>
          </p:nvPr>
        </p:nvSpPr>
        <p:spPr/>
        <p:txBody>
          <a:bodyPr/>
          <a:lstStyle/>
          <a:p>
            <a:endParaRPr lang="uk-UA"/>
          </a:p>
        </p:txBody>
      </p:sp>
      <p:sp>
        <p:nvSpPr>
          <p:cNvPr id="4" name="Місце для номера слайда 3">
            <a:extLst>
              <a:ext uri="{FF2B5EF4-FFF2-40B4-BE49-F238E27FC236}">
                <a16:creationId xmlns:a16="http://schemas.microsoft.com/office/drawing/2014/main" id="{EFE38062-307D-3710-2E65-DFDE1EAF6E32}"/>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241369780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Вміст і підпис">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DEB50574-27EC-1C3F-6DF6-829A639F1327}"/>
              </a:ext>
            </a:extLst>
          </p:cNvPr>
          <p:cNvSpPr>
            <a:spLocks noGrp="1"/>
          </p:cNvSpPr>
          <p:nvPr>
            <p:ph type="title"/>
          </p:nvPr>
        </p:nvSpPr>
        <p:spPr>
          <a:xfrm>
            <a:off x="839788" y="457200"/>
            <a:ext cx="3932237" cy="1600200"/>
          </a:xfrm>
        </p:spPr>
        <p:txBody>
          <a:bodyPr anchor="b"/>
          <a:lstStyle>
            <a:lvl1pPr>
              <a:defRPr sz="3200"/>
            </a:lvl1pPr>
          </a:lstStyle>
          <a:p>
            <a:r>
              <a:rPr lang="uk-UA"/>
              <a:t>Клацніть, щоб редагувати стиль зразка заголовка</a:t>
            </a:r>
          </a:p>
        </p:txBody>
      </p:sp>
      <p:sp>
        <p:nvSpPr>
          <p:cNvPr id="3" name="Місце для вмісту 2">
            <a:extLst>
              <a:ext uri="{FF2B5EF4-FFF2-40B4-BE49-F238E27FC236}">
                <a16:creationId xmlns:a16="http://schemas.microsoft.com/office/drawing/2014/main" id="{68BBE319-7561-FBCE-26B0-5CB593E1F44A}"/>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uk-UA"/>
              <a:t>Клацніть, щоб відредагувати стилі зразків тексту</a:t>
            </a:r>
          </a:p>
          <a:p>
            <a:pPr lvl="1"/>
            <a:r>
              <a:rPr lang="uk-UA"/>
              <a:t>Другий рівень</a:t>
            </a:r>
          </a:p>
          <a:p>
            <a:pPr lvl="2"/>
            <a:r>
              <a:rPr lang="uk-UA"/>
              <a:t>Третій рівень</a:t>
            </a:r>
          </a:p>
          <a:p>
            <a:pPr lvl="3"/>
            <a:r>
              <a:rPr lang="uk-UA"/>
              <a:t>Четвертий рівень</a:t>
            </a:r>
          </a:p>
          <a:p>
            <a:pPr lvl="4"/>
            <a:r>
              <a:rPr lang="uk-UA"/>
              <a:t>П’ятий рівень</a:t>
            </a:r>
          </a:p>
        </p:txBody>
      </p:sp>
      <p:sp>
        <p:nvSpPr>
          <p:cNvPr id="4" name="Місце для тексту 3">
            <a:extLst>
              <a:ext uri="{FF2B5EF4-FFF2-40B4-BE49-F238E27FC236}">
                <a16:creationId xmlns:a16="http://schemas.microsoft.com/office/drawing/2014/main" id="{89831A32-B2AF-BFD0-E81E-FFFED2B8E8D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uk-UA"/>
              <a:t>Клацніть, щоб відредагувати стилі зразків тексту</a:t>
            </a:r>
          </a:p>
        </p:txBody>
      </p:sp>
      <p:sp>
        <p:nvSpPr>
          <p:cNvPr id="5" name="Місце для дати 4">
            <a:extLst>
              <a:ext uri="{FF2B5EF4-FFF2-40B4-BE49-F238E27FC236}">
                <a16:creationId xmlns:a16="http://schemas.microsoft.com/office/drawing/2014/main" id="{64D51F2A-5B99-019B-3D69-02158F9D2EBE}"/>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6" name="Місце для нижнього колонтитула 5">
            <a:extLst>
              <a:ext uri="{FF2B5EF4-FFF2-40B4-BE49-F238E27FC236}">
                <a16:creationId xmlns:a16="http://schemas.microsoft.com/office/drawing/2014/main" id="{02F00C5B-D8CD-78BD-27BE-96C913ABC3B7}"/>
              </a:ext>
            </a:extLst>
          </p:cNvPr>
          <p:cNvSpPr>
            <a:spLocks noGrp="1"/>
          </p:cNvSpPr>
          <p:nvPr>
            <p:ph type="ftr" sz="quarter" idx="11"/>
          </p:nvPr>
        </p:nvSpPr>
        <p:spPr/>
        <p:txBody>
          <a:bodyPr/>
          <a:lstStyle/>
          <a:p>
            <a:endParaRPr lang="uk-UA"/>
          </a:p>
        </p:txBody>
      </p:sp>
      <p:sp>
        <p:nvSpPr>
          <p:cNvPr id="7" name="Місце для номера слайда 6">
            <a:extLst>
              <a:ext uri="{FF2B5EF4-FFF2-40B4-BE49-F238E27FC236}">
                <a16:creationId xmlns:a16="http://schemas.microsoft.com/office/drawing/2014/main" id="{9A2AA137-10F0-B333-CCB1-4569E7E2433A}"/>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62905505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і підпис">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9350197C-36D8-54C4-2682-C84418B723B2}"/>
              </a:ext>
            </a:extLst>
          </p:cNvPr>
          <p:cNvSpPr>
            <a:spLocks noGrp="1"/>
          </p:cNvSpPr>
          <p:nvPr>
            <p:ph type="title"/>
          </p:nvPr>
        </p:nvSpPr>
        <p:spPr>
          <a:xfrm>
            <a:off x="839788" y="457200"/>
            <a:ext cx="3932237" cy="1600200"/>
          </a:xfrm>
        </p:spPr>
        <p:txBody>
          <a:bodyPr anchor="b"/>
          <a:lstStyle>
            <a:lvl1pPr>
              <a:defRPr sz="3200"/>
            </a:lvl1pPr>
          </a:lstStyle>
          <a:p>
            <a:r>
              <a:rPr lang="uk-UA"/>
              <a:t>Клацніть, щоб редагувати стиль зразка заголовка</a:t>
            </a:r>
          </a:p>
        </p:txBody>
      </p:sp>
      <p:sp>
        <p:nvSpPr>
          <p:cNvPr id="3" name="Місце для зображення 2">
            <a:extLst>
              <a:ext uri="{FF2B5EF4-FFF2-40B4-BE49-F238E27FC236}">
                <a16:creationId xmlns:a16="http://schemas.microsoft.com/office/drawing/2014/main" id="{71BB4371-D631-E20B-2E28-732821CF4BD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uk-UA"/>
          </a:p>
        </p:txBody>
      </p:sp>
      <p:sp>
        <p:nvSpPr>
          <p:cNvPr id="4" name="Місце для тексту 3">
            <a:extLst>
              <a:ext uri="{FF2B5EF4-FFF2-40B4-BE49-F238E27FC236}">
                <a16:creationId xmlns:a16="http://schemas.microsoft.com/office/drawing/2014/main" id="{F3DF126D-00CF-AA6D-EBE1-E4D9C41A4DE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uk-UA"/>
              <a:t>Клацніть, щоб відредагувати стилі зразків тексту</a:t>
            </a:r>
          </a:p>
        </p:txBody>
      </p:sp>
      <p:sp>
        <p:nvSpPr>
          <p:cNvPr id="5" name="Місце для дати 4">
            <a:extLst>
              <a:ext uri="{FF2B5EF4-FFF2-40B4-BE49-F238E27FC236}">
                <a16:creationId xmlns:a16="http://schemas.microsoft.com/office/drawing/2014/main" id="{F2E69127-72FF-B53F-30CE-1DA11843048E}"/>
              </a:ext>
            </a:extLst>
          </p:cNvPr>
          <p:cNvSpPr>
            <a:spLocks noGrp="1"/>
          </p:cNvSpPr>
          <p:nvPr>
            <p:ph type="dt" sz="half" idx="10"/>
          </p:nvPr>
        </p:nvSpPr>
        <p:spPr/>
        <p:txBody>
          <a:bodyPr/>
          <a:lstStyle/>
          <a:p>
            <a:fld id="{E35788C9-7F96-40B1-8BF7-EAD3E16DAFAB}" type="datetimeFigureOut">
              <a:rPr lang="uk-UA" smtClean="0"/>
              <a:t>21.05.2025</a:t>
            </a:fld>
            <a:endParaRPr lang="uk-UA"/>
          </a:p>
        </p:txBody>
      </p:sp>
      <p:sp>
        <p:nvSpPr>
          <p:cNvPr id="6" name="Місце для нижнього колонтитула 5">
            <a:extLst>
              <a:ext uri="{FF2B5EF4-FFF2-40B4-BE49-F238E27FC236}">
                <a16:creationId xmlns:a16="http://schemas.microsoft.com/office/drawing/2014/main" id="{D59961A6-F60B-6233-0AD8-5EBF47B2CB23}"/>
              </a:ext>
            </a:extLst>
          </p:cNvPr>
          <p:cNvSpPr>
            <a:spLocks noGrp="1"/>
          </p:cNvSpPr>
          <p:nvPr>
            <p:ph type="ftr" sz="quarter" idx="11"/>
          </p:nvPr>
        </p:nvSpPr>
        <p:spPr/>
        <p:txBody>
          <a:bodyPr/>
          <a:lstStyle/>
          <a:p>
            <a:endParaRPr lang="uk-UA"/>
          </a:p>
        </p:txBody>
      </p:sp>
      <p:sp>
        <p:nvSpPr>
          <p:cNvPr id="7" name="Місце для номера слайда 6">
            <a:extLst>
              <a:ext uri="{FF2B5EF4-FFF2-40B4-BE49-F238E27FC236}">
                <a16:creationId xmlns:a16="http://schemas.microsoft.com/office/drawing/2014/main" id="{324C8ACD-DDBD-EEC2-E99C-9226E444E5D0}"/>
              </a:ext>
            </a:extLst>
          </p:cNvPr>
          <p:cNvSpPr>
            <a:spLocks noGrp="1"/>
          </p:cNvSpPr>
          <p:nvPr>
            <p:ph type="sldNum" sz="quarter" idx="12"/>
          </p:nvPr>
        </p:nvSpPr>
        <p:spPr/>
        <p:txBody>
          <a:bodyPr/>
          <a:lstStyle/>
          <a:p>
            <a:fld id="{0C02593D-1DBB-4D5D-88C9-325D28E7FBC5}" type="slidenum">
              <a:rPr lang="uk-UA" smtClean="0"/>
              <a:t>‹№›</a:t>
            </a:fld>
            <a:endParaRPr lang="uk-UA"/>
          </a:p>
        </p:txBody>
      </p:sp>
    </p:spTree>
    <p:extLst>
      <p:ext uri="{BB962C8B-B14F-4D97-AF65-F5344CB8AC3E}">
        <p14:creationId xmlns:p14="http://schemas.microsoft.com/office/powerpoint/2010/main" val="18565800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Місце для заголовка 1">
            <a:extLst>
              <a:ext uri="{FF2B5EF4-FFF2-40B4-BE49-F238E27FC236}">
                <a16:creationId xmlns:a16="http://schemas.microsoft.com/office/drawing/2014/main" id="{03FC8EC5-32C6-B042-3B8C-5C0BF1F8245A}"/>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uk-UA"/>
              <a:t>Клацніть, щоб редагувати стиль зразка заголовка</a:t>
            </a:r>
          </a:p>
        </p:txBody>
      </p:sp>
      <p:sp>
        <p:nvSpPr>
          <p:cNvPr id="3" name="Місце для тексту 2">
            <a:extLst>
              <a:ext uri="{FF2B5EF4-FFF2-40B4-BE49-F238E27FC236}">
                <a16:creationId xmlns:a16="http://schemas.microsoft.com/office/drawing/2014/main" id="{4D8DF979-7FAD-2245-0071-C944513D1622}"/>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uk-UA"/>
              <a:t>Клацніть, щоб відредагувати стилі зразків тексту</a:t>
            </a:r>
          </a:p>
          <a:p>
            <a:pPr lvl="1"/>
            <a:r>
              <a:rPr lang="uk-UA"/>
              <a:t>Другий рівень</a:t>
            </a:r>
          </a:p>
          <a:p>
            <a:pPr lvl="2"/>
            <a:r>
              <a:rPr lang="uk-UA"/>
              <a:t>Третій рівень</a:t>
            </a:r>
          </a:p>
          <a:p>
            <a:pPr lvl="3"/>
            <a:r>
              <a:rPr lang="uk-UA"/>
              <a:t>Четвертий рівень</a:t>
            </a:r>
          </a:p>
          <a:p>
            <a:pPr lvl="4"/>
            <a:r>
              <a:rPr lang="uk-UA"/>
              <a:t>П’ятий рівень</a:t>
            </a:r>
          </a:p>
        </p:txBody>
      </p:sp>
      <p:sp>
        <p:nvSpPr>
          <p:cNvPr id="4" name="Місце для дати 3">
            <a:extLst>
              <a:ext uri="{FF2B5EF4-FFF2-40B4-BE49-F238E27FC236}">
                <a16:creationId xmlns:a16="http://schemas.microsoft.com/office/drawing/2014/main" id="{C777C10D-2C09-632D-2B9D-DDDD1870DAE7}"/>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35788C9-7F96-40B1-8BF7-EAD3E16DAFAB}" type="datetimeFigureOut">
              <a:rPr lang="uk-UA" smtClean="0"/>
              <a:t>21.05.2025</a:t>
            </a:fld>
            <a:endParaRPr lang="uk-UA"/>
          </a:p>
        </p:txBody>
      </p:sp>
      <p:sp>
        <p:nvSpPr>
          <p:cNvPr id="5" name="Місце для нижнього колонтитула 4">
            <a:extLst>
              <a:ext uri="{FF2B5EF4-FFF2-40B4-BE49-F238E27FC236}">
                <a16:creationId xmlns:a16="http://schemas.microsoft.com/office/drawing/2014/main" id="{367F0C78-9376-768C-68B5-11061F34BD9B}"/>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uk-UA"/>
          </a:p>
        </p:txBody>
      </p:sp>
      <p:sp>
        <p:nvSpPr>
          <p:cNvPr id="6" name="Місце для номера слайда 5">
            <a:extLst>
              <a:ext uri="{FF2B5EF4-FFF2-40B4-BE49-F238E27FC236}">
                <a16:creationId xmlns:a16="http://schemas.microsoft.com/office/drawing/2014/main" id="{3594BE06-8552-1343-5755-FABE40107F21}"/>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C02593D-1DBB-4D5D-88C9-325D28E7FBC5}" type="slidenum">
              <a:rPr lang="uk-UA" smtClean="0"/>
              <a:t>‹№›</a:t>
            </a:fld>
            <a:endParaRPr lang="uk-UA"/>
          </a:p>
        </p:txBody>
      </p:sp>
    </p:spTree>
    <p:extLst>
      <p:ext uri="{BB962C8B-B14F-4D97-AF65-F5344CB8AC3E}">
        <p14:creationId xmlns:p14="http://schemas.microsoft.com/office/powerpoint/2010/main" val="207751508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uk-UA"/>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https://dromelli.github.io/cbidata/index.html"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0FEE7F4-1027-2C8A-13E9-11761869C602}"/>
              </a:ext>
            </a:extLst>
          </p:cNvPr>
          <p:cNvSpPr>
            <a:spLocks noGrp="1"/>
          </p:cNvSpPr>
          <p:nvPr>
            <p:ph type="ctrTitle"/>
          </p:nvPr>
        </p:nvSpPr>
        <p:spPr/>
        <p:txBody>
          <a:bodyPr>
            <a:normAutofit/>
          </a:bodyPr>
          <a:lstStyle/>
          <a:p>
            <a:r>
              <a:rPr lang="en-US" sz="4800" dirty="0">
                <a:effectLst/>
                <a:latin typeface="Times New Roman" panose="02020603050405020304" pitchFamily="18" charset="0"/>
                <a:ea typeface="Calibri" panose="020F0502020204030204" pitchFamily="34" charset="0"/>
                <a:cs typeface="Times New Roman" panose="02020603050405020304" pitchFamily="18" charset="0"/>
              </a:rPr>
              <a:t>Central Bank Independence: Does Legal Origins Matter</a:t>
            </a:r>
            <a:endParaRPr lang="uk-UA" sz="4800" dirty="0"/>
          </a:p>
        </p:txBody>
      </p:sp>
      <p:sp>
        <p:nvSpPr>
          <p:cNvPr id="3" name="Підзаголовок 2">
            <a:extLst>
              <a:ext uri="{FF2B5EF4-FFF2-40B4-BE49-F238E27FC236}">
                <a16:creationId xmlns:a16="http://schemas.microsoft.com/office/drawing/2014/main" id="{F85FB684-0707-75B5-622A-92ACA5F55F98}"/>
              </a:ext>
            </a:extLst>
          </p:cNvPr>
          <p:cNvSpPr>
            <a:spLocks noGrp="1"/>
          </p:cNvSpPr>
          <p:nvPr>
            <p:ph type="subTitle" idx="1"/>
          </p:nvPr>
        </p:nvSpPr>
        <p:spPr/>
        <p:txBody>
          <a:bodyPr>
            <a:normAutofit fontScale="92500" lnSpcReduction="10000"/>
          </a:bodyPr>
          <a:lstStyle/>
          <a:p>
            <a:r>
              <a:rPr lang="en-US" sz="3600" dirty="0"/>
              <a:t>Viktor Koziuk</a:t>
            </a:r>
            <a:r>
              <a:rPr lang="en-US" dirty="0"/>
              <a:t>,</a:t>
            </a:r>
          </a:p>
          <a:p>
            <a:r>
              <a:rPr lang="en-US" dirty="0"/>
              <a:t>Professor, Head of Economics Department at West Ukrainian National University,</a:t>
            </a:r>
          </a:p>
          <a:p>
            <a:r>
              <a:rPr lang="en-US" dirty="0"/>
              <a:t>National bank of Ukraine Council Member (2016-2023)</a:t>
            </a:r>
            <a:endParaRPr lang="uk-UA" dirty="0"/>
          </a:p>
        </p:txBody>
      </p:sp>
    </p:spTree>
    <p:extLst>
      <p:ext uri="{BB962C8B-B14F-4D97-AF65-F5344CB8AC3E}">
        <p14:creationId xmlns:p14="http://schemas.microsoft.com/office/powerpoint/2010/main" val="200006884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CEA6F63-FDF0-9303-5B95-588C351B0D6C}"/>
              </a:ext>
            </a:extLst>
          </p:cNvPr>
          <p:cNvSpPr>
            <a:spLocks noGrp="1"/>
          </p:cNvSpPr>
          <p:nvPr>
            <p:ph type="title"/>
          </p:nvPr>
        </p:nvSpPr>
        <p:spPr>
          <a:xfrm>
            <a:off x="838200" y="311727"/>
            <a:ext cx="10515600" cy="737755"/>
          </a:xfrm>
        </p:spPr>
        <p:txBody>
          <a:bodyPr>
            <a:normAutofit/>
          </a:bodyPr>
          <a:lstStyle/>
          <a:p>
            <a:r>
              <a:rPr lang="en-US" dirty="0"/>
              <a:t>Empirical results</a:t>
            </a:r>
            <a:endParaRPr lang="uk-UA" dirty="0"/>
          </a:p>
        </p:txBody>
      </p:sp>
      <p:sp>
        <p:nvSpPr>
          <p:cNvPr id="3" name="Місце для вмісту 2">
            <a:extLst>
              <a:ext uri="{FF2B5EF4-FFF2-40B4-BE49-F238E27FC236}">
                <a16:creationId xmlns:a16="http://schemas.microsoft.com/office/drawing/2014/main" id="{BA5BB814-20AA-3194-4339-E5BCE3CDA219}"/>
              </a:ext>
            </a:extLst>
          </p:cNvPr>
          <p:cNvSpPr>
            <a:spLocks noGrp="1"/>
          </p:cNvSpPr>
          <p:nvPr>
            <p:ph idx="1"/>
          </p:nvPr>
        </p:nvSpPr>
        <p:spPr>
          <a:xfrm>
            <a:off x="280555" y="1226127"/>
            <a:ext cx="11596254" cy="4950836"/>
          </a:xfrm>
        </p:spPr>
        <p:txBody>
          <a:bodyPr/>
          <a:lstStyle/>
          <a:p>
            <a:pPr marL="0" indent="0">
              <a:buNone/>
            </a:pPr>
            <a:r>
              <a:rPr lang="en-US" dirty="0" err="1"/>
              <a:t>Romelli</a:t>
            </a:r>
            <a:r>
              <a:rPr lang="en-US" dirty="0"/>
              <a:t> (2022, 2024) </a:t>
            </a:r>
            <a:r>
              <a:rPr lang="en-US" dirty="0" err="1"/>
              <a:t>cbie_index</a:t>
            </a:r>
            <a:r>
              <a:rPr lang="en-US" dirty="0"/>
              <a:t> across the countries divided in accordance with they Legal Origins</a:t>
            </a:r>
          </a:p>
          <a:p>
            <a:pPr marL="0" indent="0">
              <a:buNone/>
            </a:pPr>
            <a:r>
              <a:rPr lang="en-US" dirty="0"/>
              <a:t> </a:t>
            </a:r>
            <a:endParaRPr lang="uk-UA" dirty="0"/>
          </a:p>
        </p:txBody>
      </p:sp>
      <p:graphicFrame>
        <p:nvGraphicFramePr>
          <p:cNvPr id="4" name="Діаграма 3">
            <a:extLst>
              <a:ext uri="{FF2B5EF4-FFF2-40B4-BE49-F238E27FC236}">
                <a16:creationId xmlns:a16="http://schemas.microsoft.com/office/drawing/2014/main" id="{18117E62-7CC5-6D2F-65EB-56439A9E6C7A}"/>
              </a:ext>
            </a:extLst>
          </p:cNvPr>
          <p:cNvGraphicFramePr/>
          <p:nvPr>
            <p:extLst>
              <p:ext uri="{D42A27DB-BD31-4B8C-83A1-F6EECF244321}">
                <p14:modId xmlns:p14="http://schemas.microsoft.com/office/powerpoint/2010/main" val="3198797949"/>
              </p:ext>
            </p:extLst>
          </p:nvPr>
        </p:nvGraphicFramePr>
        <p:xfrm>
          <a:off x="501881" y="2244089"/>
          <a:ext cx="10761864" cy="4302183"/>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95748499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63684FC-5ACF-0E60-432B-CAB2EA56666C}"/>
              </a:ext>
            </a:extLst>
          </p:cNvPr>
          <p:cNvSpPr>
            <a:spLocks noGrp="1"/>
          </p:cNvSpPr>
          <p:nvPr>
            <p:ph type="title"/>
          </p:nvPr>
        </p:nvSpPr>
        <p:spPr>
          <a:xfrm>
            <a:off x="838200" y="365126"/>
            <a:ext cx="10515600" cy="611620"/>
          </a:xfrm>
        </p:spPr>
        <p:txBody>
          <a:bodyPr>
            <a:normAutofit fontScale="90000"/>
          </a:bodyPr>
          <a:lstStyle/>
          <a:p>
            <a:r>
              <a:rPr lang="en-US" dirty="0"/>
              <a:t>Empirical results</a:t>
            </a:r>
            <a:endParaRPr lang="uk-UA" dirty="0"/>
          </a:p>
        </p:txBody>
      </p:sp>
      <p:sp>
        <p:nvSpPr>
          <p:cNvPr id="3" name="Місце для вмісту 2">
            <a:extLst>
              <a:ext uri="{FF2B5EF4-FFF2-40B4-BE49-F238E27FC236}">
                <a16:creationId xmlns:a16="http://schemas.microsoft.com/office/drawing/2014/main" id="{861447C8-F2B9-EE73-1033-02792DC2E28F}"/>
              </a:ext>
            </a:extLst>
          </p:cNvPr>
          <p:cNvSpPr>
            <a:spLocks noGrp="1"/>
          </p:cNvSpPr>
          <p:nvPr>
            <p:ph idx="1"/>
          </p:nvPr>
        </p:nvSpPr>
        <p:spPr>
          <a:xfrm>
            <a:off x="311727" y="1122218"/>
            <a:ext cx="11565082" cy="5054745"/>
          </a:xfrm>
        </p:spPr>
        <p:txBody>
          <a:bodyPr/>
          <a:lstStyle/>
          <a:p>
            <a:pPr marL="0" indent="0">
              <a:buNone/>
            </a:pPr>
            <a:r>
              <a:rPr lang="en-US" dirty="0"/>
              <a:t>ANOVA test on statistical significance of CBI index level difference across groups</a:t>
            </a:r>
          </a:p>
          <a:p>
            <a:pPr marL="0" indent="0">
              <a:buNone/>
            </a:pPr>
            <a:endParaRPr lang="en-US" dirty="0"/>
          </a:p>
          <a:p>
            <a:pPr marL="0" indent="0" algn="ctr">
              <a:buNone/>
            </a:pPr>
            <a:r>
              <a:rPr lang="sr-Latn-RS" sz="2400" b="1" dirty="0">
                <a:effectLst/>
                <a:latin typeface="Calibri" panose="020F0502020204030204" pitchFamily="34" charset="0"/>
                <a:ea typeface="Calibri" panose="020F0502020204030204" pitchFamily="34" charset="0"/>
                <a:cs typeface="Times New Roman" panose="02020603050405020304" pitchFamily="18" charset="0"/>
              </a:rPr>
              <a:t>Results of One-way ANOVA analysis of variance for cbie_index</a:t>
            </a:r>
            <a:endParaRPr lang="en-US" sz="2400" b="1" dirty="0">
              <a:effectLst/>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2400"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sz="2400"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r>
              <a:rPr lang="en-US" sz="1800" dirty="0">
                <a:effectLst/>
                <a:latin typeface="Times New Roman" panose="02020603050405020304" pitchFamily="18" charset="0"/>
                <a:ea typeface="Times New Roman" panose="02020603050405020304" pitchFamily="18" charset="0"/>
              </a:rPr>
              <a:t>Note: LS - </a:t>
            </a:r>
            <a:r>
              <a:rPr lang="en-US" sz="1800" dirty="0" err="1">
                <a:effectLst/>
                <a:latin typeface="Times New Roman" panose="02020603050405020304" pitchFamily="18" charset="0"/>
                <a:ea typeface="Times New Roman" panose="02020603050405020304" pitchFamily="18" charset="0"/>
              </a:rPr>
              <a:t>signif</a:t>
            </a:r>
            <a:r>
              <a:rPr lang="en-US" sz="1800" dirty="0">
                <a:effectLst/>
                <a:latin typeface="Times New Roman" panose="02020603050405020304" pitchFamily="18" charset="0"/>
                <a:ea typeface="Times New Roman" panose="02020603050405020304" pitchFamily="18" charset="0"/>
              </a:rPr>
              <a:t>. codes: *** p &lt; 0,001, **p &lt; 0,01, *p &lt; 0,05, SS - Sum of Squares, DF - degrees of freedom, MS - Mean Square, F – F-test statistic, p - p-value</a:t>
            </a:r>
            <a:endParaRPr lang="uk-UA" sz="1800" dirty="0">
              <a:effectLst/>
              <a:latin typeface="Times New Roman" panose="02020603050405020304" pitchFamily="18" charset="0"/>
              <a:ea typeface="Times New Roman" panose="02020603050405020304" pitchFamily="18" charset="0"/>
            </a:endParaRPr>
          </a:p>
          <a:p>
            <a:pPr marL="0" indent="0">
              <a:buNone/>
            </a:pPr>
            <a:endParaRPr lang="en-US" sz="2400" dirty="0">
              <a:effectLst/>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uk-UA" dirty="0"/>
          </a:p>
        </p:txBody>
      </p:sp>
      <p:graphicFrame>
        <p:nvGraphicFramePr>
          <p:cNvPr id="4" name="Таблиця 3">
            <a:extLst>
              <a:ext uri="{FF2B5EF4-FFF2-40B4-BE49-F238E27FC236}">
                <a16:creationId xmlns:a16="http://schemas.microsoft.com/office/drawing/2014/main" id="{2056BAC0-2C3D-128B-02A9-A8B2A64EDDE8}"/>
              </a:ext>
            </a:extLst>
          </p:cNvPr>
          <p:cNvGraphicFramePr>
            <a:graphicFrameLocks noGrp="1"/>
          </p:cNvGraphicFramePr>
          <p:nvPr>
            <p:extLst>
              <p:ext uri="{D42A27DB-BD31-4B8C-83A1-F6EECF244321}">
                <p14:modId xmlns:p14="http://schemas.microsoft.com/office/powerpoint/2010/main" val="3520868881"/>
              </p:ext>
            </p:extLst>
          </p:nvPr>
        </p:nvGraphicFramePr>
        <p:xfrm>
          <a:off x="390237" y="2907910"/>
          <a:ext cx="11486573" cy="1483360"/>
        </p:xfrm>
        <a:graphic>
          <a:graphicData uri="http://schemas.openxmlformats.org/drawingml/2006/table">
            <a:tbl>
              <a:tblPr firstRow="1" bandRow="1">
                <a:tableStyleId>{5C22544A-7EE6-4342-B048-85BDC9FD1C3A}</a:tableStyleId>
              </a:tblPr>
              <a:tblGrid>
                <a:gridCol w="1640939">
                  <a:extLst>
                    <a:ext uri="{9D8B030D-6E8A-4147-A177-3AD203B41FA5}">
                      <a16:colId xmlns:a16="http://schemas.microsoft.com/office/drawing/2014/main" val="4043130955"/>
                    </a:ext>
                  </a:extLst>
                </a:gridCol>
                <a:gridCol w="1640939">
                  <a:extLst>
                    <a:ext uri="{9D8B030D-6E8A-4147-A177-3AD203B41FA5}">
                      <a16:colId xmlns:a16="http://schemas.microsoft.com/office/drawing/2014/main" val="4272643280"/>
                    </a:ext>
                  </a:extLst>
                </a:gridCol>
                <a:gridCol w="1640939">
                  <a:extLst>
                    <a:ext uri="{9D8B030D-6E8A-4147-A177-3AD203B41FA5}">
                      <a16:colId xmlns:a16="http://schemas.microsoft.com/office/drawing/2014/main" val="2985722897"/>
                    </a:ext>
                  </a:extLst>
                </a:gridCol>
                <a:gridCol w="1640939">
                  <a:extLst>
                    <a:ext uri="{9D8B030D-6E8A-4147-A177-3AD203B41FA5}">
                      <a16:colId xmlns:a16="http://schemas.microsoft.com/office/drawing/2014/main" val="2893226346"/>
                    </a:ext>
                  </a:extLst>
                </a:gridCol>
                <a:gridCol w="1640939">
                  <a:extLst>
                    <a:ext uri="{9D8B030D-6E8A-4147-A177-3AD203B41FA5}">
                      <a16:colId xmlns:a16="http://schemas.microsoft.com/office/drawing/2014/main" val="1785129029"/>
                    </a:ext>
                  </a:extLst>
                </a:gridCol>
                <a:gridCol w="1640939">
                  <a:extLst>
                    <a:ext uri="{9D8B030D-6E8A-4147-A177-3AD203B41FA5}">
                      <a16:colId xmlns:a16="http://schemas.microsoft.com/office/drawing/2014/main" val="1985854308"/>
                    </a:ext>
                  </a:extLst>
                </a:gridCol>
                <a:gridCol w="1640939">
                  <a:extLst>
                    <a:ext uri="{9D8B030D-6E8A-4147-A177-3AD203B41FA5}">
                      <a16:colId xmlns:a16="http://schemas.microsoft.com/office/drawing/2014/main" val="342892342"/>
                    </a:ext>
                  </a:extLst>
                </a:gridCol>
              </a:tblGrid>
              <a:tr h="370840">
                <a:tc>
                  <a:txBody>
                    <a:bodyPr/>
                    <a:lstStyle/>
                    <a:p>
                      <a:pPr algn="just">
                        <a:lnSpc>
                          <a:spcPct val="107000"/>
                        </a:lnSpc>
                        <a:spcAft>
                          <a:spcPts val="800"/>
                        </a:spcAft>
                        <a:buNone/>
                      </a:pPr>
                      <a:r>
                        <a:rPr lang="en-US" sz="2000" dirty="0">
                          <a:effectLst/>
                          <a:latin typeface="Times New Roman" panose="02020603050405020304" pitchFamily="18" charset="0"/>
                          <a:ea typeface="Calibri" panose="020F0502020204030204" pitchFamily="34" charset="0"/>
                          <a:cs typeface="Times New Roman" panose="02020603050405020304" pitchFamily="18" charset="0"/>
                        </a:rPr>
                        <a:t>Effect</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LS</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SS</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DF</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MS</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F</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p</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131921020"/>
                  </a:ext>
                </a:extLst>
              </a:tr>
              <a:tr h="370840">
                <a:tc>
                  <a:txBody>
                    <a:bodyPr/>
                    <a:lstStyle/>
                    <a:p>
                      <a:pPr>
                        <a:lnSpc>
                          <a:spcPct val="107000"/>
                        </a:lnSpc>
                        <a:spcAft>
                          <a:spcPts val="800"/>
                        </a:spcAft>
                        <a:buNone/>
                      </a:pPr>
                      <a:r>
                        <a:rPr lang="en-US" sz="2000" dirty="0">
                          <a:effectLst/>
                          <a:latin typeface="Times New Roman" panose="02020603050405020304" pitchFamily="18" charset="0"/>
                          <a:ea typeface="Calibri" panose="020F0502020204030204" pitchFamily="34" charset="0"/>
                          <a:cs typeface="Times New Roman" panose="02020603050405020304" pitchFamily="18" charset="0"/>
                        </a:rPr>
                        <a:t>Intercept</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79.199</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1</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79.199</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7268.834</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0.000</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221582601"/>
                  </a:ext>
                </a:extLst>
              </a:tr>
              <a:tr h="370840">
                <a:tc>
                  <a:txBody>
                    <a:bodyPr/>
                    <a:lstStyle/>
                    <a:p>
                      <a:pPr>
                        <a:lnSpc>
                          <a:spcPct val="107000"/>
                        </a:lnSpc>
                        <a:spcAft>
                          <a:spcPts val="800"/>
                        </a:spcAft>
                        <a:buNone/>
                      </a:pPr>
                      <a:r>
                        <a:rPr lang="pl-PL" sz="2000" dirty="0">
                          <a:effectLst/>
                          <a:latin typeface="Times New Roman" panose="02020603050405020304" pitchFamily="18" charset="0"/>
                          <a:ea typeface="Calibri" panose="020F0502020204030204" pitchFamily="34" charset="0"/>
                          <a:cs typeface="Times New Roman" panose="02020603050405020304" pitchFamily="18" charset="0"/>
                        </a:rPr>
                        <a:t>Group</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0.500</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3</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0.167</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15.306</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0.000</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3583655000"/>
                  </a:ext>
                </a:extLst>
              </a:tr>
              <a:tr h="370840">
                <a:tc>
                  <a:txBody>
                    <a:bodyPr/>
                    <a:lstStyle/>
                    <a:p>
                      <a:pPr>
                        <a:lnSpc>
                          <a:spcPct val="107000"/>
                        </a:lnSpc>
                        <a:spcAft>
                          <a:spcPts val="800"/>
                        </a:spcAft>
                        <a:buNone/>
                      </a:pPr>
                      <a:r>
                        <a:rPr lang="pl-PL" sz="2000" dirty="0">
                          <a:effectLst/>
                          <a:latin typeface="Times New Roman" panose="02020603050405020304" pitchFamily="18" charset="0"/>
                          <a:ea typeface="Calibri" panose="020F0502020204030204" pitchFamily="34" charset="0"/>
                          <a:cs typeface="Times New Roman" panose="02020603050405020304" pitchFamily="18" charset="0"/>
                        </a:rPr>
                        <a:t>Error</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dirty="0">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dirty="0">
                          <a:effectLst/>
                          <a:latin typeface="Times New Roman" panose="02020603050405020304" pitchFamily="18" charset="0"/>
                          <a:ea typeface="Calibri" panose="020F0502020204030204" pitchFamily="34" charset="0"/>
                          <a:cs typeface="Times New Roman" panose="02020603050405020304" pitchFamily="18" charset="0"/>
                        </a:rPr>
                        <a:t>2.746</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dirty="0">
                          <a:effectLst/>
                          <a:latin typeface="Times New Roman" panose="02020603050405020304" pitchFamily="18" charset="0"/>
                          <a:ea typeface="Calibri" panose="020F0502020204030204" pitchFamily="34" charset="0"/>
                          <a:cs typeface="Times New Roman" panose="02020603050405020304" pitchFamily="18" charset="0"/>
                        </a:rPr>
                        <a:t>252</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dirty="0">
                          <a:effectLst/>
                          <a:latin typeface="Times New Roman" panose="02020603050405020304" pitchFamily="18" charset="0"/>
                          <a:ea typeface="Calibri" panose="020F0502020204030204" pitchFamily="34" charset="0"/>
                          <a:cs typeface="Times New Roman" panose="02020603050405020304" pitchFamily="18" charset="0"/>
                        </a:rPr>
                        <a:t>0.011</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dirty="0">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dirty="0">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662680200"/>
                  </a:ext>
                </a:extLst>
              </a:tr>
            </a:tbl>
          </a:graphicData>
        </a:graphic>
      </p:graphicFrame>
    </p:spTree>
    <p:extLst>
      <p:ext uri="{BB962C8B-B14F-4D97-AF65-F5344CB8AC3E}">
        <p14:creationId xmlns:p14="http://schemas.microsoft.com/office/powerpoint/2010/main" val="109356623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26C516F-8857-98E5-160E-EAD343087F82}"/>
              </a:ext>
            </a:extLst>
          </p:cNvPr>
          <p:cNvSpPr>
            <a:spLocks noGrp="1"/>
          </p:cNvSpPr>
          <p:nvPr>
            <p:ph type="title"/>
          </p:nvPr>
        </p:nvSpPr>
        <p:spPr>
          <a:xfrm>
            <a:off x="838200" y="249383"/>
            <a:ext cx="10515600" cy="800100"/>
          </a:xfrm>
        </p:spPr>
        <p:txBody>
          <a:bodyPr>
            <a:normAutofit/>
          </a:bodyPr>
          <a:lstStyle/>
          <a:p>
            <a:r>
              <a:rPr lang="en-US" dirty="0"/>
              <a:t>Empirical results</a:t>
            </a:r>
            <a:endParaRPr lang="uk-UA" dirty="0"/>
          </a:p>
        </p:txBody>
      </p:sp>
      <p:sp>
        <p:nvSpPr>
          <p:cNvPr id="3" name="Місце для вмісту 2">
            <a:extLst>
              <a:ext uri="{FF2B5EF4-FFF2-40B4-BE49-F238E27FC236}">
                <a16:creationId xmlns:a16="http://schemas.microsoft.com/office/drawing/2014/main" id="{6C59E6ED-EC90-82D5-01E6-A5604DC40F0D}"/>
              </a:ext>
            </a:extLst>
          </p:cNvPr>
          <p:cNvSpPr>
            <a:spLocks noGrp="1"/>
          </p:cNvSpPr>
          <p:nvPr>
            <p:ph idx="1"/>
          </p:nvPr>
        </p:nvSpPr>
        <p:spPr>
          <a:xfrm>
            <a:off x="353291" y="1143000"/>
            <a:ext cx="11513127" cy="5465617"/>
          </a:xfrm>
        </p:spPr>
        <p:txBody>
          <a:bodyPr/>
          <a:lstStyle/>
          <a:p>
            <a:pPr marL="0" indent="0">
              <a:buNone/>
            </a:pPr>
            <a:r>
              <a:rPr lang="en-US" dirty="0"/>
              <a:t>Inflation across the countries divided in accordance with they Legal Origins</a:t>
            </a:r>
          </a:p>
          <a:p>
            <a:pPr marL="0" indent="0">
              <a:buNone/>
            </a:pPr>
            <a:endParaRPr lang="uk-UA" dirty="0"/>
          </a:p>
        </p:txBody>
      </p:sp>
      <p:graphicFrame>
        <p:nvGraphicFramePr>
          <p:cNvPr id="4" name="Діаграма 3">
            <a:extLst>
              <a:ext uri="{FF2B5EF4-FFF2-40B4-BE49-F238E27FC236}">
                <a16:creationId xmlns:a16="http://schemas.microsoft.com/office/drawing/2014/main" id="{FBBB4907-2BF5-12D9-2C11-564205DB292A}"/>
              </a:ext>
            </a:extLst>
          </p:cNvPr>
          <p:cNvGraphicFramePr/>
          <p:nvPr>
            <p:extLst>
              <p:ext uri="{D42A27DB-BD31-4B8C-83A1-F6EECF244321}">
                <p14:modId xmlns:p14="http://schemas.microsoft.com/office/powerpoint/2010/main" val="1146646188"/>
              </p:ext>
            </p:extLst>
          </p:nvPr>
        </p:nvGraphicFramePr>
        <p:xfrm>
          <a:off x="500495" y="1836419"/>
          <a:ext cx="10853305" cy="4553989"/>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97937738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E02015B-5B60-2974-26F6-64D4F7231AAC}"/>
              </a:ext>
            </a:extLst>
          </p:cNvPr>
          <p:cNvSpPr>
            <a:spLocks noGrp="1"/>
          </p:cNvSpPr>
          <p:nvPr>
            <p:ph type="title"/>
          </p:nvPr>
        </p:nvSpPr>
        <p:spPr>
          <a:xfrm>
            <a:off x="838200" y="365126"/>
            <a:ext cx="10515600" cy="694748"/>
          </a:xfrm>
        </p:spPr>
        <p:txBody>
          <a:bodyPr>
            <a:normAutofit fontScale="90000"/>
          </a:bodyPr>
          <a:lstStyle/>
          <a:p>
            <a:r>
              <a:rPr lang="en-US" dirty="0"/>
              <a:t>Empirical results</a:t>
            </a:r>
            <a:endParaRPr lang="uk-UA" dirty="0"/>
          </a:p>
        </p:txBody>
      </p:sp>
      <p:sp>
        <p:nvSpPr>
          <p:cNvPr id="3" name="Місце для вмісту 2">
            <a:extLst>
              <a:ext uri="{FF2B5EF4-FFF2-40B4-BE49-F238E27FC236}">
                <a16:creationId xmlns:a16="http://schemas.microsoft.com/office/drawing/2014/main" id="{296E9D8A-4EE6-FC29-33DF-EE89765C9552}"/>
              </a:ext>
            </a:extLst>
          </p:cNvPr>
          <p:cNvSpPr>
            <a:spLocks noGrp="1"/>
          </p:cNvSpPr>
          <p:nvPr>
            <p:ph idx="1"/>
          </p:nvPr>
        </p:nvSpPr>
        <p:spPr>
          <a:xfrm>
            <a:off x="311727" y="1143000"/>
            <a:ext cx="11585864" cy="5349874"/>
          </a:xfrm>
        </p:spPr>
        <p:txBody>
          <a:bodyPr/>
          <a:lstStyle/>
          <a:p>
            <a:pPr marL="0" indent="0">
              <a:buNone/>
            </a:pPr>
            <a:r>
              <a:rPr lang="en-US" dirty="0"/>
              <a:t>ANOVA test on statistical significance of inflation level difference across groups</a:t>
            </a:r>
          </a:p>
          <a:p>
            <a:pPr marL="0" indent="0">
              <a:buNone/>
            </a:pPr>
            <a:endParaRPr lang="en-US" dirty="0"/>
          </a:p>
          <a:p>
            <a:pPr marL="0" indent="0" algn="ctr">
              <a:buNone/>
            </a:pPr>
            <a:r>
              <a:rPr lang="en-US" sz="2400" b="1" dirty="0">
                <a:effectLst/>
                <a:latin typeface="Times New Roman" panose="02020603050405020304" pitchFamily="18" charset="0"/>
                <a:ea typeface="Times New Roman" panose="02020603050405020304" pitchFamily="18" charset="0"/>
              </a:rPr>
              <a:t>Results of One-way ANOVA analysis of variance for </a:t>
            </a:r>
            <a:r>
              <a:rPr lang="en-US" sz="2400" b="1" dirty="0" err="1">
                <a:effectLst/>
                <a:latin typeface="Times New Roman" panose="02020603050405020304" pitchFamily="18" charset="0"/>
                <a:ea typeface="Times New Roman" panose="02020603050405020304" pitchFamily="18" charset="0"/>
              </a:rPr>
              <a:t>LnInflation</a:t>
            </a:r>
            <a:endParaRPr lang="en-US" sz="2400" b="1" dirty="0">
              <a:effectLst/>
              <a:latin typeface="Times New Roman" panose="02020603050405020304" pitchFamily="18" charset="0"/>
              <a:ea typeface="Times New Roman" panose="02020603050405020304" pitchFamily="18" charset="0"/>
            </a:endParaRPr>
          </a:p>
          <a:p>
            <a:pPr marL="0" indent="0">
              <a:buNone/>
            </a:pPr>
            <a:endParaRPr lang="en-US" sz="2400" dirty="0">
              <a:latin typeface="Times New Roman" panose="02020603050405020304" pitchFamily="18" charset="0"/>
              <a:ea typeface="Times New Roman" panose="02020603050405020304" pitchFamily="18" charset="0"/>
            </a:endParaRPr>
          </a:p>
          <a:p>
            <a:pPr marL="0" indent="0">
              <a:buNone/>
            </a:pPr>
            <a:endParaRPr lang="en-US" sz="2400" dirty="0">
              <a:effectLst/>
              <a:latin typeface="Times New Roman" panose="02020603050405020304" pitchFamily="18" charset="0"/>
              <a:ea typeface="Times New Roman" panose="02020603050405020304" pitchFamily="18" charset="0"/>
            </a:endParaRPr>
          </a:p>
          <a:p>
            <a:pPr marL="0" indent="0">
              <a:buNone/>
            </a:pPr>
            <a:endParaRPr lang="en-US" sz="2400" dirty="0">
              <a:latin typeface="Times New Roman" panose="02020603050405020304" pitchFamily="18" charset="0"/>
              <a:ea typeface="Times New Roman" panose="02020603050405020304" pitchFamily="18" charset="0"/>
            </a:endParaRPr>
          </a:p>
          <a:p>
            <a:pPr marL="0" indent="0">
              <a:buNone/>
            </a:pPr>
            <a:endParaRPr lang="en-US" sz="800" dirty="0">
              <a:effectLst/>
              <a:latin typeface="Times New Roman" panose="02020603050405020304" pitchFamily="18" charset="0"/>
              <a:ea typeface="Calibri" panose="020F0502020204030204" pitchFamily="34" charset="0"/>
              <a:cs typeface="Times New Roman" panose="02020603050405020304" pitchFamily="18" charset="0"/>
            </a:endParaRPr>
          </a:p>
          <a:p>
            <a:pPr marL="0" indent="0">
              <a:buNone/>
            </a:pPr>
            <a:r>
              <a:rPr lang="en-US" sz="1800" dirty="0">
                <a:effectLst/>
                <a:latin typeface="Times New Roman" panose="02020603050405020304" pitchFamily="18" charset="0"/>
                <a:ea typeface="Calibri" panose="020F0502020204030204" pitchFamily="34" charset="0"/>
                <a:cs typeface="Times New Roman" panose="02020603050405020304" pitchFamily="18" charset="0"/>
              </a:rPr>
              <a:t>Note: LS - </a:t>
            </a:r>
            <a:r>
              <a:rPr lang="en-US" sz="1800" dirty="0" err="1">
                <a:effectLst/>
                <a:latin typeface="Times New Roman" panose="02020603050405020304" pitchFamily="18" charset="0"/>
                <a:ea typeface="Calibri" panose="020F0502020204030204" pitchFamily="34" charset="0"/>
                <a:cs typeface="Times New Roman" panose="02020603050405020304" pitchFamily="18" charset="0"/>
              </a:rPr>
              <a:t>signif</a:t>
            </a:r>
            <a:r>
              <a:rPr lang="en-US" sz="1800" dirty="0">
                <a:effectLst/>
                <a:latin typeface="Times New Roman" panose="02020603050405020304" pitchFamily="18" charset="0"/>
                <a:ea typeface="Calibri" panose="020F0502020204030204" pitchFamily="34" charset="0"/>
                <a:cs typeface="Times New Roman" panose="02020603050405020304" pitchFamily="18" charset="0"/>
              </a:rPr>
              <a:t>. codes: *** p &lt; 0,001, **p &lt; 0,01, *p &lt; 0,05, SS - Sum of Squares, DF - degrees of freedom, MS - Mean Square, F – F-test statistic, p - p-value.</a:t>
            </a:r>
            <a:endParaRPr lang="uk-UA" sz="1800" dirty="0">
              <a:effectLst/>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uk-UA" sz="2400" dirty="0">
              <a:effectLst/>
              <a:latin typeface="Times New Roman" panose="02020603050405020304" pitchFamily="18" charset="0"/>
              <a:ea typeface="Times New Roman" panose="02020603050405020304" pitchFamily="18" charset="0"/>
            </a:endParaRPr>
          </a:p>
          <a:p>
            <a:pPr marL="0" indent="0">
              <a:buNone/>
            </a:pPr>
            <a:endParaRPr lang="uk-UA" dirty="0"/>
          </a:p>
        </p:txBody>
      </p:sp>
      <p:graphicFrame>
        <p:nvGraphicFramePr>
          <p:cNvPr id="4" name="Таблиця 3">
            <a:extLst>
              <a:ext uri="{FF2B5EF4-FFF2-40B4-BE49-F238E27FC236}">
                <a16:creationId xmlns:a16="http://schemas.microsoft.com/office/drawing/2014/main" id="{B8B4409D-A3ED-DBA8-3CEC-6C54B8FEECEB}"/>
              </a:ext>
            </a:extLst>
          </p:cNvPr>
          <p:cNvGraphicFramePr>
            <a:graphicFrameLocks noGrp="1"/>
          </p:cNvGraphicFramePr>
          <p:nvPr>
            <p:extLst>
              <p:ext uri="{D42A27DB-BD31-4B8C-83A1-F6EECF244321}">
                <p14:modId xmlns:p14="http://schemas.microsoft.com/office/powerpoint/2010/main" val="92793583"/>
              </p:ext>
            </p:extLst>
          </p:nvPr>
        </p:nvGraphicFramePr>
        <p:xfrm>
          <a:off x="311727" y="2610812"/>
          <a:ext cx="11128663" cy="1483360"/>
        </p:xfrm>
        <a:graphic>
          <a:graphicData uri="http://schemas.openxmlformats.org/drawingml/2006/table">
            <a:tbl>
              <a:tblPr firstRow="1" bandRow="1">
                <a:tableStyleId>{5C22544A-7EE6-4342-B048-85BDC9FD1C3A}</a:tableStyleId>
              </a:tblPr>
              <a:tblGrid>
                <a:gridCol w="1589809">
                  <a:extLst>
                    <a:ext uri="{9D8B030D-6E8A-4147-A177-3AD203B41FA5}">
                      <a16:colId xmlns:a16="http://schemas.microsoft.com/office/drawing/2014/main" val="2709328149"/>
                    </a:ext>
                  </a:extLst>
                </a:gridCol>
                <a:gridCol w="1589809">
                  <a:extLst>
                    <a:ext uri="{9D8B030D-6E8A-4147-A177-3AD203B41FA5}">
                      <a16:colId xmlns:a16="http://schemas.microsoft.com/office/drawing/2014/main" val="3733015567"/>
                    </a:ext>
                  </a:extLst>
                </a:gridCol>
                <a:gridCol w="1589809">
                  <a:extLst>
                    <a:ext uri="{9D8B030D-6E8A-4147-A177-3AD203B41FA5}">
                      <a16:colId xmlns:a16="http://schemas.microsoft.com/office/drawing/2014/main" val="854590084"/>
                    </a:ext>
                  </a:extLst>
                </a:gridCol>
                <a:gridCol w="1589809">
                  <a:extLst>
                    <a:ext uri="{9D8B030D-6E8A-4147-A177-3AD203B41FA5}">
                      <a16:colId xmlns:a16="http://schemas.microsoft.com/office/drawing/2014/main" val="1924027404"/>
                    </a:ext>
                  </a:extLst>
                </a:gridCol>
                <a:gridCol w="1589809">
                  <a:extLst>
                    <a:ext uri="{9D8B030D-6E8A-4147-A177-3AD203B41FA5}">
                      <a16:colId xmlns:a16="http://schemas.microsoft.com/office/drawing/2014/main" val="332856408"/>
                    </a:ext>
                  </a:extLst>
                </a:gridCol>
                <a:gridCol w="1589809">
                  <a:extLst>
                    <a:ext uri="{9D8B030D-6E8A-4147-A177-3AD203B41FA5}">
                      <a16:colId xmlns:a16="http://schemas.microsoft.com/office/drawing/2014/main" val="1361570034"/>
                    </a:ext>
                  </a:extLst>
                </a:gridCol>
                <a:gridCol w="1589809">
                  <a:extLst>
                    <a:ext uri="{9D8B030D-6E8A-4147-A177-3AD203B41FA5}">
                      <a16:colId xmlns:a16="http://schemas.microsoft.com/office/drawing/2014/main" val="2257285347"/>
                    </a:ext>
                  </a:extLst>
                </a:gridCol>
              </a:tblGrid>
              <a:tr h="370840">
                <a:tc>
                  <a:txBody>
                    <a:bodyPr/>
                    <a:lstStyle/>
                    <a:p>
                      <a:pPr algn="just">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Effect</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LS</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SS</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DF</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MS</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F</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p</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745294718"/>
                  </a:ext>
                </a:extLst>
              </a:tr>
              <a:tr h="370840">
                <a:tc>
                  <a:txBody>
                    <a:bodyPr/>
                    <a:lstStyle/>
                    <a:p>
                      <a:pPr algn="just">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Intercept</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855.143</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1.000</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855.143</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677.053</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0.000</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1280643895"/>
                  </a:ext>
                </a:extLst>
              </a:tr>
              <a:tr h="370840">
                <a:tc>
                  <a:txBody>
                    <a:bodyPr/>
                    <a:lstStyle/>
                    <a:p>
                      <a:pPr algn="just">
                        <a:lnSpc>
                          <a:spcPct val="107000"/>
                        </a:lnSpc>
                        <a:spcAft>
                          <a:spcPts val="800"/>
                        </a:spcAft>
                        <a:buNone/>
                      </a:pPr>
                      <a:r>
                        <a:rPr lang="pl-PL" sz="2000">
                          <a:effectLst/>
                          <a:latin typeface="Times New Roman" panose="02020603050405020304" pitchFamily="18" charset="0"/>
                          <a:ea typeface="Calibri" panose="020F0502020204030204" pitchFamily="34" charset="0"/>
                          <a:cs typeface="Times New Roman" panose="02020603050405020304" pitchFamily="18" charset="0"/>
                        </a:rPr>
                        <a:t>Group</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91.564</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3.000</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30.521</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24.165</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0.000</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2336970135"/>
                  </a:ext>
                </a:extLst>
              </a:tr>
              <a:tr h="370840">
                <a:tc>
                  <a:txBody>
                    <a:bodyPr/>
                    <a:lstStyle/>
                    <a:p>
                      <a:pPr algn="just">
                        <a:lnSpc>
                          <a:spcPct val="107000"/>
                        </a:lnSpc>
                        <a:spcAft>
                          <a:spcPts val="800"/>
                        </a:spcAft>
                        <a:buNone/>
                      </a:pPr>
                      <a:r>
                        <a:rPr lang="pl-PL" sz="2000">
                          <a:effectLst/>
                          <a:latin typeface="Times New Roman" panose="02020603050405020304" pitchFamily="18" charset="0"/>
                          <a:ea typeface="Calibri" panose="020F0502020204030204" pitchFamily="34" charset="0"/>
                          <a:cs typeface="Times New Roman" panose="02020603050405020304" pitchFamily="18" charset="0"/>
                        </a:rPr>
                        <a:t>Error</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217.243</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172.000</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1.263</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dirty="0">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dirty="0">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454412654"/>
                  </a:ext>
                </a:extLst>
              </a:tr>
            </a:tbl>
          </a:graphicData>
        </a:graphic>
      </p:graphicFrame>
    </p:spTree>
    <p:extLst>
      <p:ext uri="{BB962C8B-B14F-4D97-AF65-F5344CB8AC3E}">
        <p14:creationId xmlns:p14="http://schemas.microsoft.com/office/powerpoint/2010/main" val="427109362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C50FA99A-1BBA-C2E9-2358-9DCCC518D08E}"/>
              </a:ext>
            </a:extLst>
          </p:cNvPr>
          <p:cNvSpPr>
            <a:spLocks noGrp="1"/>
          </p:cNvSpPr>
          <p:nvPr>
            <p:ph type="title"/>
          </p:nvPr>
        </p:nvSpPr>
        <p:spPr>
          <a:xfrm>
            <a:off x="838200" y="311727"/>
            <a:ext cx="10515600" cy="696191"/>
          </a:xfrm>
        </p:spPr>
        <p:txBody>
          <a:bodyPr/>
          <a:lstStyle/>
          <a:p>
            <a:r>
              <a:rPr lang="en-US" dirty="0"/>
              <a:t>Empirical results</a:t>
            </a:r>
            <a:endParaRPr lang="uk-UA" dirty="0"/>
          </a:p>
        </p:txBody>
      </p:sp>
      <p:sp>
        <p:nvSpPr>
          <p:cNvPr id="3" name="Місце для вмісту 2">
            <a:extLst>
              <a:ext uri="{FF2B5EF4-FFF2-40B4-BE49-F238E27FC236}">
                <a16:creationId xmlns:a16="http://schemas.microsoft.com/office/drawing/2014/main" id="{C9D127D0-9F0A-ABF6-4670-9601752A6F17}"/>
              </a:ext>
            </a:extLst>
          </p:cNvPr>
          <p:cNvSpPr>
            <a:spLocks noGrp="1"/>
          </p:cNvSpPr>
          <p:nvPr>
            <p:ph idx="1"/>
          </p:nvPr>
        </p:nvSpPr>
        <p:spPr>
          <a:xfrm>
            <a:off x="311727" y="1309255"/>
            <a:ext cx="11720946" cy="5403272"/>
          </a:xfrm>
        </p:spPr>
        <p:txBody>
          <a:bodyPr>
            <a:normAutofit fontScale="92500" lnSpcReduction="20000"/>
          </a:bodyPr>
          <a:lstStyle/>
          <a:p>
            <a:pPr marL="0" indent="0">
              <a:buNone/>
            </a:pPr>
            <a:r>
              <a:rPr lang="en-US" b="1" dirty="0"/>
              <a:t>Does Common Law support to maintain lower level of inflation by lower level of CBI?</a:t>
            </a:r>
          </a:p>
          <a:p>
            <a:pPr marL="0" indent="0">
              <a:buNone/>
            </a:pPr>
            <a:endParaRPr lang="en-US" sz="1200" dirty="0"/>
          </a:p>
          <a:p>
            <a:pPr marL="0" indent="0">
              <a:buNone/>
            </a:pPr>
            <a:r>
              <a:rPr lang="en-US" dirty="0"/>
              <a:t>Correspondence analysis is chosen due to binary nature of variables</a:t>
            </a:r>
          </a:p>
          <a:p>
            <a:pPr marL="0" indent="0">
              <a:buNone/>
            </a:pPr>
            <a:endParaRPr lang="en-US" dirty="0"/>
          </a:p>
          <a:p>
            <a:pPr marL="0" indent="0">
              <a:buNone/>
            </a:pPr>
            <a:r>
              <a:rPr lang="en-US" dirty="0"/>
              <a:t>CBI level that &lt; Average during the period</a:t>
            </a:r>
          </a:p>
          <a:p>
            <a:pPr marL="0" indent="0">
              <a:buNone/>
            </a:pPr>
            <a:r>
              <a:rPr lang="en-US" dirty="0"/>
              <a:t>								1, otherwise, 0</a:t>
            </a:r>
          </a:p>
          <a:p>
            <a:pPr marL="0" indent="0">
              <a:buNone/>
            </a:pPr>
            <a:r>
              <a:rPr lang="en-US" dirty="0"/>
              <a:t>Inflation level &lt; Average during the period,</a:t>
            </a:r>
          </a:p>
          <a:p>
            <a:pPr marL="0" indent="0">
              <a:buNone/>
            </a:pPr>
            <a:endParaRPr lang="en-US" dirty="0"/>
          </a:p>
          <a:p>
            <a:pPr marL="0" indent="0">
              <a:buNone/>
            </a:pPr>
            <a:r>
              <a:rPr lang="en-US" dirty="0"/>
              <a:t>English Common Law (ECL) – 1, otherwise, 0</a:t>
            </a:r>
          </a:p>
          <a:p>
            <a:pPr marL="0" indent="0">
              <a:buNone/>
            </a:pPr>
            <a:r>
              <a:rPr lang="en-US" dirty="0"/>
              <a:t>Sovereign Wealth Fund (SWF) – 1, otherwise, 0</a:t>
            </a:r>
          </a:p>
          <a:p>
            <a:pPr marL="0" indent="0">
              <a:buNone/>
            </a:pPr>
            <a:r>
              <a:rPr lang="en-US" dirty="0"/>
              <a:t>Inflation targeting (IT) – 1, otherwise, 0</a:t>
            </a:r>
          </a:p>
          <a:p>
            <a:pPr marL="0" indent="0">
              <a:buNone/>
            </a:pPr>
            <a:r>
              <a:rPr lang="en-US" dirty="0"/>
              <a:t>Currence Union Membership (CUM) – 1, otherwise, 0</a:t>
            </a:r>
          </a:p>
          <a:p>
            <a:pPr marL="0" indent="0">
              <a:buNone/>
            </a:pPr>
            <a:r>
              <a:rPr lang="en-US" dirty="0"/>
              <a:t>Rule of Law &gt; Average during the period – 1, otherwise, 0 </a:t>
            </a:r>
          </a:p>
        </p:txBody>
      </p:sp>
      <p:sp>
        <p:nvSpPr>
          <p:cNvPr id="4" name="Стрілка: вправо 3">
            <a:extLst>
              <a:ext uri="{FF2B5EF4-FFF2-40B4-BE49-F238E27FC236}">
                <a16:creationId xmlns:a16="http://schemas.microsoft.com/office/drawing/2014/main" id="{B419837F-D5A9-4961-2C45-CD7A97CC0E13}"/>
              </a:ext>
            </a:extLst>
          </p:cNvPr>
          <p:cNvSpPr/>
          <p:nvPr/>
        </p:nvSpPr>
        <p:spPr>
          <a:xfrm>
            <a:off x="6359236" y="3335484"/>
            <a:ext cx="978408" cy="484632"/>
          </a:xfrm>
          <a:prstGeom prst="rightArrow">
            <a:avLst/>
          </a:prstGeom>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uk-UA"/>
          </a:p>
        </p:txBody>
      </p:sp>
    </p:spTree>
    <p:extLst>
      <p:ext uri="{BB962C8B-B14F-4D97-AF65-F5344CB8AC3E}">
        <p14:creationId xmlns:p14="http://schemas.microsoft.com/office/powerpoint/2010/main" val="332663828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EAF450F-54A2-13F5-D5BB-EE0689C62A4A}"/>
              </a:ext>
            </a:extLst>
          </p:cNvPr>
          <p:cNvSpPr>
            <a:spLocks noGrp="1"/>
          </p:cNvSpPr>
          <p:nvPr>
            <p:ph type="title"/>
          </p:nvPr>
        </p:nvSpPr>
        <p:spPr>
          <a:xfrm>
            <a:off x="838200" y="365125"/>
            <a:ext cx="10515600" cy="1079211"/>
          </a:xfrm>
        </p:spPr>
        <p:txBody>
          <a:bodyPr/>
          <a:lstStyle/>
          <a:p>
            <a:r>
              <a:rPr lang="en-US" dirty="0"/>
              <a:t>Empirical results</a:t>
            </a:r>
            <a:endParaRPr lang="uk-UA" dirty="0"/>
          </a:p>
        </p:txBody>
      </p:sp>
      <p:sp>
        <p:nvSpPr>
          <p:cNvPr id="3" name="Місце для вмісту 2">
            <a:extLst>
              <a:ext uri="{FF2B5EF4-FFF2-40B4-BE49-F238E27FC236}">
                <a16:creationId xmlns:a16="http://schemas.microsoft.com/office/drawing/2014/main" id="{7FE0DF75-FDA4-1EED-0289-EFE061F3A41D}"/>
              </a:ext>
            </a:extLst>
          </p:cNvPr>
          <p:cNvSpPr>
            <a:spLocks noGrp="1"/>
          </p:cNvSpPr>
          <p:nvPr>
            <p:ph idx="1"/>
          </p:nvPr>
        </p:nvSpPr>
        <p:spPr>
          <a:xfrm>
            <a:off x="467591" y="1350818"/>
            <a:ext cx="10886209" cy="5216237"/>
          </a:xfrm>
        </p:spPr>
        <p:txBody>
          <a:bodyPr/>
          <a:lstStyle/>
          <a:p>
            <a:pPr marL="0" indent="0">
              <a:buNone/>
            </a:pPr>
            <a:r>
              <a:rPr lang="en-US" dirty="0"/>
              <a:t>Results of corresponding analysis</a:t>
            </a:r>
          </a:p>
          <a:p>
            <a:pPr marL="0" indent="0">
              <a:buNone/>
            </a:pPr>
            <a:endParaRPr lang="en-US" dirty="0"/>
          </a:p>
          <a:p>
            <a:pPr marL="0" indent="0" algn="ctr">
              <a:buNone/>
            </a:pPr>
            <a:r>
              <a:rPr lang="en-US" sz="2400" b="1" dirty="0">
                <a:effectLst/>
                <a:latin typeface="Times New Roman" panose="02020603050405020304" pitchFamily="18" charset="0"/>
                <a:ea typeface="Times New Roman" panose="02020603050405020304" pitchFamily="18" charset="0"/>
              </a:rPr>
              <a:t>Results of the assessment of relations between binary variables (</a:t>
            </a:r>
            <a:r>
              <a:rPr lang="ru-RU" sz="2400" b="1" dirty="0">
                <a:effectLst/>
                <a:latin typeface="Times New Roman" panose="02020603050405020304" pitchFamily="18" charset="0"/>
                <a:ea typeface="Times New Roman" panose="02020603050405020304" pitchFamily="18" charset="0"/>
              </a:rPr>
              <a:t>χ</a:t>
            </a:r>
            <a:r>
              <a:rPr lang="en-US" sz="2400" b="1" baseline="30000" dirty="0">
                <a:effectLst/>
                <a:latin typeface="Times New Roman" panose="02020603050405020304" pitchFamily="18" charset="0"/>
                <a:ea typeface="Times New Roman" panose="02020603050405020304" pitchFamily="18" charset="0"/>
              </a:rPr>
              <a:t>2</a:t>
            </a:r>
            <a:r>
              <a:rPr lang="en-US" sz="2400" b="1" dirty="0">
                <a:effectLst/>
                <a:latin typeface="Times New Roman" panose="02020603050405020304" pitchFamily="18" charset="0"/>
                <a:ea typeface="Times New Roman" panose="02020603050405020304" pitchFamily="18" charset="0"/>
              </a:rPr>
              <a:t> / </a:t>
            </a:r>
            <a:r>
              <a:rPr lang="de-DE" sz="2400" b="1" dirty="0">
                <a:effectLst/>
                <a:latin typeface="Times New Roman" panose="02020603050405020304" pitchFamily="18" charset="0"/>
                <a:ea typeface="Times New Roman" panose="02020603050405020304" pitchFamily="18" charset="0"/>
              </a:rPr>
              <a:t>p</a:t>
            </a:r>
            <a:r>
              <a:rPr lang="en-US" sz="2400" b="1" dirty="0">
                <a:effectLst/>
                <a:latin typeface="Times New Roman" panose="02020603050405020304" pitchFamily="18" charset="0"/>
                <a:ea typeface="Times New Roman" panose="02020603050405020304" pitchFamily="18" charset="0"/>
              </a:rPr>
              <a:t>-</a:t>
            </a:r>
            <a:r>
              <a:rPr lang="de-DE" sz="2400" b="1" dirty="0" err="1">
                <a:effectLst/>
                <a:latin typeface="Times New Roman" panose="02020603050405020304" pitchFamily="18" charset="0"/>
                <a:ea typeface="Times New Roman" panose="02020603050405020304" pitchFamily="18" charset="0"/>
              </a:rPr>
              <a:t>level</a:t>
            </a:r>
            <a:r>
              <a:rPr lang="en-US" sz="2400" b="1" dirty="0">
                <a:effectLst/>
                <a:latin typeface="Times New Roman" panose="02020603050405020304" pitchFamily="18" charset="0"/>
                <a:ea typeface="Times New Roman" panose="02020603050405020304" pitchFamily="18" charset="0"/>
              </a:rPr>
              <a:t>)</a:t>
            </a:r>
          </a:p>
          <a:p>
            <a:pPr marL="0" indent="0" algn="just">
              <a:buNone/>
            </a:pPr>
            <a:endParaRPr lang="en-US" sz="2400" dirty="0">
              <a:latin typeface="Times New Roman" panose="02020603050405020304" pitchFamily="18" charset="0"/>
              <a:ea typeface="Times New Roman" panose="02020603050405020304" pitchFamily="18" charset="0"/>
            </a:endParaRPr>
          </a:p>
          <a:p>
            <a:pPr marL="0" indent="0" algn="just">
              <a:buNone/>
            </a:pPr>
            <a:endParaRPr lang="en-US" sz="2400" dirty="0">
              <a:effectLst/>
              <a:latin typeface="Times New Roman" panose="02020603050405020304" pitchFamily="18" charset="0"/>
              <a:ea typeface="Times New Roman" panose="02020603050405020304" pitchFamily="18" charset="0"/>
            </a:endParaRPr>
          </a:p>
          <a:p>
            <a:pPr marL="0" indent="0" algn="just">
              <a:buNone/>
            </a:pPr>
            <a:endParaRPr lang="en-US" sz="2400" dirty="0">
              <a:latin typeface="Times New Roman" panose="02020603050405020304" pitchFamily="18" charset="0"/>
              <a:ea typeface="Times New Roman" panose="02020603050405020304" pitchFamily="18" charset="0"/>
            </a:endParaRPr>
          </a:p>
          <a:p>
            <a:pPr marL="0" indent="0" algn="just">
              <a:buNone/>
            </a:pPr>
            <a:endParaRPr lang="en-US" sz="2400" dirty="0">
              <a:effectLst/>
              <a:latin typeface="Times New Roman" panose="02020603050405020304" pitchFamily="18" charset="0"/>
              <a:ea typeface="Times New Roman" panose="02020603050405020304" pitchFamily="18" charset="0"/>
            </a:endParaRPr>
          </a:p>
          <a:p>
            <a:pPr marL="0" indent="0" algn="just">
              <a:buNone/>
            </a:pPr>
            <a:endParaRPr lang="en-US" sz="1000" dirty="0">
              <a:latin typeface="Times New Roman" panose="02020603050405020304" pitchFamily="18" charset="0"/>
              <a:ea typeface="Times New Roman" panose="02020603050405020304" pitchFamily="18" charset="0"/>
            </a:endParaRPr>
          </a:p>
          <a:p>
            <a:pPr marL="0" indent="0" algn="just">
              <a:buNone/>
            </a:pPr>
            <a:r>
              <a:rPr lang="en-US" sz="1800" dirty="0">
                <a:effectLst/>
                <a:latin typeface="Times New Roman" panose="02020603050405020304" pitchFamily="18" charset="0"/>
                <a:ea typeface="Times New Roman" panose="02020603050405020304" pitchFamily="18" charset="0"/>
              </a:rPr>
              <a:t>Note: Nule hypothesis (H0) that there is no relation between variables is rejected for: * p &lt; 0,05; ** p &lt; 0,01; *** p &lt; 0,001.</a:t>
            </a:r>
            <a:endParaRPr lang="uk-UA" sz="1800" dirty="0">
              <a:effectLst/>
              <a:latin typeface="Times New Roman" panose="02020603050405020304" pitchFamily="18" charset="0"/>
              <a:ea typeface="Times New Roman" panose="02020603050405020304" pitchFamily="18" charset="0"/>
            </a:endParaRPr>
          </a:p>
          <a:p>
            <a:pPr marL="0" indent="0" algn="just">
              <a:buNone/>
            </a:pPr>
            <a:endParaRPr lang="uk-UA" sz="2400" dirty="0">
              <a:effectLst/>
              <a:latin typeface="Times New Roman" panose="02020603050405020304" pitchFamily="18" charset="0"/>
              <a:ea typeface="Times New Roman" panose="02020603050405020304" pitchFamily="18" charset="0"/>
            </a:endParaRPr>
          </a:p>
          <a:p>
            <a:pPr marL="0" indent="0">
              <a:buNone/>
            </a:pPr>
            <a:endParaRPr lang="uk-UA" dirty="0"/>
          </a:p>
        </p:txBody>
      </p:sp>
      <p:graphicFrame>
        <p:nvGraphicFramePr>
          <p:cNvPr id="4" name="Таблиця 3">
            <a:extLst>
              <a:ext uri="{FF2B5EF4-FFF2-40B4-BE49-F238E27FC236}">
                <a16:creationId xmlns:a16="http://schemas.microsoft.com/office/drawing/2014/main" id="{4854E53B-2E0A-7005-1226-C34CA265AB84}"/>
              </a:ext>
            </a:extLst>
          </p:cNvPr>
          <p:cNvGraphicFramePr>
            <a:graphicFrameLocks noGrp="1"/>
          </p:cNvGraphicFramePr>
          <p:nvPr>
            <p:extLst>
              <p:ext uri="{D42A27DB-BD31-4B8C-83A1-F6EECF244321}">
                <p14:modId xmlns:p14="http://schemas.microsoft.com/office/powerpoint/2010/main" val="3811359447"/>
              </p:ext>
            </p:extLst>
          </p:nvPr>
        </p:nvGraphicFramePr>
        <p:xfrm>
          <a:off x="467591" y="2984884"/>
          <a:ext cx="11440394" cy="1846326"/>
        </p:xfrm>
        <a:graphic>
          <a:graphicData uri="http://schemas.openxmlformats.org/drawingml/2006/table">
            <a:tbl>
              <a:tblPr firstRow="1" bandRow="1">
                <a:tableStyleId>{5C22544A-7EE6-4342-B048-85BDC9FD1C3A}</a:tableStyleId>
              </a:tblPr>
              <a:tblGrid>
                <a:gridCol w="1634342">
                  <a:extLst>
                    <a:ext uri="{9D8B030D-6E8A-4147-A177-3AD203B41FA5}">
                      <a16:colId xmlns:a16="http://schemas.microsoft.com/office/drawing/2014/main" val="454493372"/>
                    </a:ext>
                  </a:extLst>
                </a:gridCol>
                <a:gridCol w="1634342">
                  <a:extLst>
                    <a:ext uri="{9D8B030D-6E8A-4147-A177-3AD203B41FA5}">
                      <a16:colId xmlns:a16="http://schemas.microsoft.com/office/drawing/2014/main" val="2303591675"/>
                    </a:ext>
                  </a:extLst>
                </a:gridCol>
                <a:gridCol w="1634342">
                  <a:extLst>
                    <a:ext uri="{9D8B030D-6E8A-4147-A177-3AD203B41FA5}">
                      <a16:colId xmlns:a16="http://schemas.microsoft.com/office/drawing/2014/main" val="1174276130"/>
                    </a:ext>
                  </a:extLst>
                </a:gridCol>
                <a:gridCol w="1634342">
                  <a:extLst>
                    <a:ext uri="{9D8B030D-6E8A-4147-A177-3AD203B41FA5}">
                      <a16:colId xmlns:a16="http://schemas.microsoft.com/office/drawing/2014/main" val="2683792654"/>
                    </a:ext>
                  </a:extLst>
                </a:gridCol>
                <a:gridCol w="1634342">
                  <a:extLst>
                    <a:ext uri="{9D8B030D-6E8A-4147-A177-3AD203B41FA5}">
                      <a16:colId xmlns:a16="http://schemas.microsoft.com/office/drawing/2014/main" val="1525298464"/>
                    </a:ext>
                  </a:extLst>
                </a:gridCol>
                <a:gridCol w="1634342">
                  <a:extLst>
                    <a:ext uri="{9D8B030D-6E8A-4147-A177-3AD203B41FA5}">
                      <a16:colId xmlns:a16="http://schemas.microsoft.com/office/drawing/2014/main" val="3531079147"/>
                    </a:ext>
                  </a:extLst>
                </a:gridCol>
                <a:gridCol w="1634342">
                  <a:extLst>
                    <a:ext uri="{9D8B030D-6E8A-4147-A177-3AD203B41FA5}">
                      <a16:colId xmlns:a16="http://schemas.microsoft.com/office/drawing/2014/main" val="3536221611"/>
                    </a:ext>
                  </a:extLst>
                </a:gridCol>
              </a:tblGrid>
              <a:tr h="370840">
                <a:tc>
                  <a:txBody>
                    <a:bodyPr/>
                    <a:lstStyle/>
                    <a:p>
                      <a:pPr algn="just">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just">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ECL</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SWF</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IT</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CUM</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RofL</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extLst>
                  <a:ext uri="{0D108BD9-81ED-4DB2-BD59-A6C34878D82A}">
                    <a16:rowId xmlns:a16="http://schemas.microsoft.com/office/drawing/2014/main" val="3206296794"/>
                  </a:ext>
                </a:extLst>
              </a:tr>
              <a:tr h="370840">
                <a:tc>
                  <a:txBody>
                    <a:bodyPr/>
                    <a:lstStyle/>
                    <a:p>
                      <a:pPr algn="just">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1980-2023</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just">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CBI&amp;Infl LTM</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800"/>
                        </a:spcAft>
                        <a:buNone/>
                      </a:pPr>
                      <a:r>
                        <a:rPr lang="ru-RU" sz="2000" b="1">
                          <a:effectLst/>
                          <a:latin typeface="Times New Roman" panose="02020603050405020304" pitchFamily="18" charset="0"/>
                          <a:ea typeface="Calibri" panose="020F0502020204030204" pitchFamily="34" charset="0"/>
                          <a:cs typeface="Times New Roman" panose="02020603050405020304" pitchFamily="18" charset="0"/>
                        </a:rPr>
                        <a:t>13,77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uk-UA" sz="2000" b="1">
                          <a:effectLst/>
                          <a:latin typeface="Times New Roman" panose="02020603050405020304" pitchFamily="18" charset="0"/>
                          <a:ea typeface="Calibri" panose="020F0502020204030204" pitchFamily="34" charset="0"/>
                          <a:cs typeface="Times New Roman" panose="02020603050405020304" pitchFamily="18" charset="0"/>
                        </a:rPr>
                        <a:t>0,0002</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0,32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0,5724</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0,04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0,8339</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0,40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0,5252</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2,26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uk-UA" sz="2000">
                          <a:effectLst/>
                          <a:latin typeface="Times New Roman" panose="02020603050405020304" pitchFamily="18" charset="0"/>
                          <a:ea typeface="Calibri" panose="020F0502020204030204" pitchFamily="34" charset="0"/>
                          <a:cs typeface="Times New Roman" panose="02020603050405020304" pitchFamily="18" charset="0"/>
                        </a:rPr>
                        <a:t>0,1324</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335532293"/>
                  </a:ext>
                </a:extLst>
              </a:tr>
              <a:tr h="370840">
                <a:tc>
                  <a:txBody>
                    <a:bodyPr/>
                    <a:lstStyle/>
                    <a:p>
                      <a:pPr algn="just">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2000-2023</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just">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CBI&amp;Infl LTM</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algn="ctr">
                        <a:lnSpc>
                          <a:spcPct val="107000"/>
                        </a:lnSpc>
                        <a:spcAft>
                          <a:spcPts val="800"/>
                        </a:spcAft>
                        <a:buNone/>
                      </a:pPr>
                      <a:r>
                        <a:rPr lang="en-US" sz="2000" b="1">
                          <a:effectLst/>
                          <a:latin typeface="Times New Roman" panose="02020603050405020304" pitchFamily="18" charset="0"/>
                          <a:ea typeface="Calibri" panose="020F0502020204030204" pitchFamily="34" charset="0"/>
                          <a:cs typeface="Times New Roman" panose="02020603050405020304" pitchFamily="18" charset="0"/>
                        </a:rPr>
                        <a:t>4,91</a:t>
                      </a:r>
                      <a:r>
                        <a:rPr lang="uk-UA" sz="2000" b="1">
                          <a:effectLst/>
                          <a:latin typeface="Times New Roman" panose="02020603050405020304" pitchFamily="18" charset="0"/>
                          <a:ea typeface="Calibri" panose="020F0502020204030204" pitchFamily="34" charset="0"/>
                          <a:cs typeface="Times New Roman" panose="02020603050405020304" pitchFamily="18" charset="0"/>
                        </a:rPr>
                        <a:t>*</a:t>
                      </a:r>
                      <a:r>
                        <a:rPr lang="en-US" sz="2000" b="1">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en-US" sz="2000" b="1">
                          <a:effectLst/>
                          <a:latin typeface="Times New Roman" panose="02020603050405020304" pitchFamily="18" charset="0"/>
                          <a:ea typeface="Calibri" panose="020F0502020204030204" pitchFamily="34" charset="0"/>
                          <a:cs typeface="Times New Roman" panose="02020603050405020304" pitchFamily="18" charset="0"/>
                        </a:rPr>
                        <a:t>0,0268</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b="1">
                          <a:effectLst/>
                          <a:latin typeface="Times New Roman" panose="02020603050405020304" pitchFamily="18" charset="0"/>
                          <a:ea typeface="Calibri" panose="020F0502020204030204" pitchFamily="34" charset="0"/>
                          <a:cs typeface="Times New Roman" panose="02020603050405020304" pitchFamily="18" charset="0"/>
                        </a:rPr>
                        <a:t>5,39</a:t>
                      </a:r>
                      <a:r>
                        <a:rPr lang="uk-UA" sz="2000" b="1">
                          <a:effectLst/>
                          <a:latin typeface="Times New Roman" panose="02020603050405020304" pitchFamily="18" charset="0"/>
                          <a:ea typeface="Calibri" panose="020F0502020204030204" pitchFamily="34" charset="0"/>
                          <a:cs typeface="Times New Roman" panose="02020603050405020304" pitchFamily="18" charset="0"/>
                        </a:rPr>
                        <a:t>*</a:t>
                      </a:r>
                      <a:r>
                        <a:rPr lang="en-US" sz="2000" b="1">
                          <a:effectLst/>
                          <a:latin typeface="Times New Roman" panose="02020603050405020304" pitchFamily="18" charset="0"/>
                          <a:ea typeface="Calibri" panose="020F0502020204030204" pitchFamily="34" charset="0"/>
                          <a:cs typeface="Times New Roman" panose="02020603050405020304" pitchFamily="18" charset="0"/>
                        </a:rPr>
                        <a:t>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en-US" sz="2000" b="1">
                          <a:effectLst/>
                          <a:latin typeface="Times New Roman" panose="02020603050405020304" pitchFamily="18" charset="0"/>
                          <a:ea typeface="Calibri" panose="020F0502020204030204" pitchFamily="34" charset="0"/>
                          <a:cs typeface="Times New Roman" panose="02020603050405020304" pitchFamily="18" charset="0"/>
                        </a:rPr>
                        <a:t>0,0203</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0,64 /</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en-US" sz="2000">
                          <a:effectLst/>
                          <a:latin typeface="Times New Roman" panose="02020603050405020304" pitchFamily="18" charset="0"/>
                          <a:ea typeface="Calibri" panose="020F0502020204030204" pitchFamily="34" charset="0"/>
                          <a:cs typeface="Times New Roman" panose="02020603050405020304" pitchFamily="18" charset="0"/>
                        </a:rPr>
                        <a:t>0,4232</a:t>
                      </a:r>
                      <a:endParaRPr lang="uk-UA" sz="2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dirty="0">
                          <a:effectLst/>
                          <a:latin typeface="Times New Roman" panose="02020603050405020304" pitchFamily="18" charset="0"/>
                          <a:ea typeface="Calibri" panose="020F0502020204030204" pitchFamily="34" charset="0"/>
                          <a:cs typeface="Times New Roman" panose="02020603050405020304" pitchFamily="18" charset="0"/>
                        </a:rPr>
                        <a:t>0,11 /</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en-US" sz="2000" dirty="0">
                          <a:effectLst/>
                          <a:latin typeface="Times New Roman" panose="02020603050405020304" pitchFamily="18" charset="0"/>
                          <a:ea typeface="Calibri" panose="020F0502020204030204" pitchFamily="34" charset="0"/>
                          <a:cs typeface="Times New Roman" panose="02020603050405020304" pitchFamily="18" charset="0"/>
                        </a:rPr>
                        <a:t>0,7349</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tc>
                  <a:txBody>
                    <a:bodyPr/>
                    <a:lstStyle/>
                    <a:p>
                      <a:pPr algn="ctr">
                        <a:lnSpc>
                          <a:spcPct val="107000"/>
                        </a:lnSpc>
                        <a:spcAft>
                          <a:spcPts val="800"/>
                        </a:spcAft>
                        <a:buNone/>
                      </a:pPr>
                      <a:r>
                        <a:rPr lang="en-US" sz="2000" b="1" dirty="0">
                          <a:effectLst/>
                          <a:latin typeface="Times New Roman" panose="02020603050405020304" pitchFamily="18" charset="0"/>
                          <a:ea typeface="Calibri" panose="020F0502020204030204" pitchFamily="34" charset="0"/>
                          <a:cs typeface="Times New Roman" panose="02020603050405020304" pitchFamily="18" charset="0"/>
                        </a:rPr>
                        <a:t>8,88 </a:t>
                      </a:r>
                      <a:r>
                        <a:rPr lang="uk-UA" sz="2000" b="1" dirty="0">
                          <a:effectLst/>
                          <a:latin typeface="Times New Roman" panose="02020603050405020304" pitchFamily="18" charset="0"/>
                          <a:ea typeface="Calibri" panose="020F0502020204030204" pitchFamily="34" charset="0"/>
                          <a:cs typeface="Times New Roman" panose="02020603050405020304" pitchFamily="18" charset="0"/>
                        </a:rPr>
                        <a:t>**</a:t>
                      </a:r>
                      <a:r>
                        <a:rPr lang="en-US" sz="2000" b="1" dirty="0">
                          <a:effectLst/>
                          <a:latin typeface="Times New Roman" panose="02020603050405020304" pitchFamily="18" charset="0"/>
                          <a:ea typeface="Calibri" panose="020F0502020204030204" pitchFamily="34" charset="0"/>
                          <a:cs typeface="Times New Roman" panose="02020603050405020304" pitchFamily="18" charset="0"/>
                        </a:rPr>
                        <a:t>/</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p>
                      <a:pPr algn="ctr">
                        <a:lnSpc>
                          <a:spcPct val="107000"/>
                        </a:lnSpc>
                        <a:spcAft>
                          <a:spcPts val="800"/>
                        </a:spcAft>
                        <a:buNone/>
                      </a:pPr>
                      <a:r>
                        <a:rPr lang="en-US" sz="2000" b="1" dirty="0">
                          <a:effectLst/>
                          <a:latin typeface="Times New Roman" panose="02020603050405020304" pitchFamily="18" charset="0"/>
                          <a:ea typeface="Calibri" panose="020F0502020204030204" pitchFamily="34" charset="0"/>
                          <a:cs typeface="Times New Roman" panose="02020603050405020304" pitchFamily="18" charset="0"/>
                        </a:rPr>
                        <a:t>0,0029</a:t>
                      </a:r>
                      <a:endParaRPr lang="uk-UA" sz="2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val="4010807689"/>
                  </a:ext>
                </a:extLst>
              </a:tr>
            </a:tbl>
          </a:graphicData>
        </a:graphic>
      </p:graphicFrame>
    </p:spTree>
    <p:extLst>
      <p:ext uri="{BB962C8B-B14F-4D97-AF65-F5344CB8AC3E}">
        <p14:creationId xmlns:p14="http://schemas.microsoft.com/office/powerpoint/2010/main" val="56166956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D78894F6-47E5-B25C-28D8-70C792BFB054}"/>
              </a:ext>
            </a:extLst>
          </p:cNvPr>
          <p:cNvSpPr>
            <a:spLocks noGrp="1"/>
          </p:cNvSpPr>
          <p:nvPr>
            <p:ph type="title"/>
          </p:nvPr>
        </p:nvSpPr>
        <p:spPr>
          <a:xfrm>
            <a:off x="838200" y="114301"/>
            <a:ext cx="10515600" cy="665017"/>
          </a:xfrm>
        </p:spPr>
        <p:txBody>
          <a:bodyPr>
            <a:normAutofit fontScale="90000"/>
          </a:bodyPr>
          <a:lstStyle/>
          <a:p>
            <a:r>
              <a:rPr lang="en-US" dirty="0"/>
              <a:t>Discussion and conclusion </a:t>
            </a:r>
            <a:endParaRPr lang="uk-UA" dirty="0"/>
          </a:p>
        </p:txBody>
      </p:sp>
      <p:sp>
        <p:nvSpPr>
          <p:cNvPr id="3" name="Місце для вмісту 2">
            <a:extLst>
              <a:ext uri="{FF2B5EF4-FFF2-40B4-BE49-F238E27FC236}">
                <a16:creationId xmlns:a16="http://schemas.microsoft.com/office/drawing/2014/main" id="{0532227E-6562-0654-E9B5-F1BAC1119D85}"/>
              </a:ext>
            </a:extLst>
          </p:cNvPr>
          <p:cNvSpPr>
            <a:spLocks noGrp="1"/>
          </p:cNvSpPr>
          <p:nvPr>
            <p:ph idx="1"/>
          </p:nvPr>
        </p:nvSpPr>
        <p:spPr>
          <a:xfrm>
            <a:off x="342899" y="779318"/>
            <a:ext cx="11689774" cy="6078682"/>
          </a:xfrm>
        </p:spPr>
        <p:txBody>
          <a:bodyPr>
            <a:normAutofit fontScale="55000" lnSpcReduction="20000"/>
          </a:bodyPr>
          <a:lstStyle/>
          <a:p>
            <a:pPr marL="0" indent="0">
              <a:buNone/>
            </a:pPr>
            <a:r>
              <a:rPr lang="en-US" sz="3600" b="1" dirty="0"/>
              <a:t>Legal Origin may explain cross-country CBI heterogeneity</a:t>
            </a:r>
            <a:r>
              <a:rPr lang="en-US" sz="3600" dirty="0"/>
              <a:t> </a:t>
            </a:r>
          </a:p>
          <a:p>
            <a:pPr marL="0" indent="0">
              <a:buNone/>
            </a:pPr>
            <a:r>
              <a:rPr lang="en-US" dirty="0"/>
              <a:t>CBI in Common Law countries is really lower compere to others</a:t>
            </a:r>
          </a:p>
          <a:p>
            <a:pPr marL="0" indent="0">
              <a:buNone/>
            </a:pPr>
            <a:r>
              <a:rPr lang="en-US" dirty="0"/>
              <a:t>Common Law countries did not push the CBI level high during the central bank’s reforms wave</a:t>
            </a:r>
          </a:p>
          <a:p>
            <a:pPr marL="0" indent="0">
              <a:buNone/>
            </a:pPr>
            <a:endParaRPr lang="en-US" sz="1500" dirty="0"/>
          </a:p>
          <a:p>
            <a:pPr marL="0" indent="0">
              <a:buNone/>
            </a:pPr>
            <a:r>
              <a:rPr lang="en-US" sz="3600" b="1" dirty="0"/>
              <a:t>Legal Origin is not a good predictor of lower levels of inflation</a:t>
            </a:r>
          </a:p>
          <a:p>
            <a:pPr marL="0" indent="0">
              <a:buNone/>
            </a:pPr>
            <a:r>
              <a:rPr lang="en-US" dirty="0"/>
              <a:t>Common Law countries are not a leaders in low inflation, however, there were no vivid examples of extreme inflation events</a:t>
            </a:r>
          </a:p>
          <a:p>
            <a:pPr marL="0" indent="0">
              <a:buNone/>
            </a:pPr>
            <a:endParaRPr lang="en-US" sz="1500" dirty="0"/>
          </a:p>
          <a:p>
            <a:pPr marL="0" indent="0">
              <a:buNone/>
            </a:pPr>
            <a:r>
              <a:rPr lang="en-US" sz="3600" b="1" dirty="0"/>
              <a:t>Common Law factor is strong in explaining relations between low level of CBI and low level of inflation</a:t>
            </a:r>
          </a:p>
          <a:p>
            <a:pPr marL="0" indent="0">
              <a:buNone/>
            </a:pPr>
            <a:r>
              <a:rPr lang="en-US" dirty="0"/>
              <a:t>Countries with lower level of CBI and lower level of inflation more likely related to Common Law and in the longer period of time this relation is stronger</a:t>
            </a:r>
          </a:p>
          <a:p>
            <a:pPr marL="0" indent="0">
              <a:buNone/>
            </a:pPr>
            <a:r>
              <a:rPr lang="en-US" dirty="0"/>
              <a:t>After period of CBI reforms, rule of law factors also play a role</a:t>
            </a:r>
          </a:p>
          <a:p>
            <a:pPr marL="0" indent="0">
              <a:buNone/>
            </a:pPr>
            <a:endParaRPr lang="en-US" sz="1500" dirty="0"/>
          </a:p>
          <a:p>
            <a:pPr marL="0" indent="0">
              <a:buNone/>
            </a:pPr>
            <a:r>
              <a:rPr lang="en-US" sz="3600" b="1" dirty="0"/>
              <a:t>Possible explanations</a:t>
            </a:r>
            <a:r>
              <a:rPr lang="en-US" sz="3600" dirty="0"/>
              <a:t>:</a:t>
            </a:r>
          </a:p>
          <a:p>
            <a:pPr marL="0" indent="0">
              <a:buNone/>
            </a:pPr>
            <a:r>
              <a:rPr lang="en-US" dirty="0"/>
              <a:t>Allocation of political power is more supportive for less macroeconomic-conflicted environment 	</a:t>
            </a:r>
          </a:p>
          <a:p>
            <a:pPr marL="0" indent="0">
              <a:buNone/>
            </a:pPr>
            <a:r>
              <a:rPr lang="en-US" dirty="0"/>
              <a:t>Legal tradition may affect behavior of political actors in the more substance-oriented way, thus, lower level of formal CBI is needed to safeguard central banks from political </a:t>
            </a:r>
            <a:r>
              <a:rPr lang="en-US" dirty="0" err="1"/>
              <a:t>interferention</a:t>
            </a:r>
            <a:r>
              <a:rPr lang="en-US" dirty="0"/>
              <a:t> </a:t>
            </a:r>
          </a:p>
          <a:p>
            <a:pPr marL="0" indent="0">
              <a:buNone/>
            </a:pPr>
            <a:r>
              <a:rPr lang="en-US" dirty="0"/>
              <a:t>Legal tradition affecting rule of law reflected in better protection of CBI without formal changes in legislation once political agreement on price stability policy is reached </a:t>
            </a:r>
          </a:p>
          <a:p>
            <a:pPr marL="0" indent="0">
              <a:buNone/>
            </a:pPr>
            <a:endParaRPr lang="en-US" sz="1500" dirty="0"/>
          </a:p>
          <a:p>
            <a:pPr marL="0" indent="0">
              <a:buNone/>
            </a:pPr>
            <a:r>
              <a:rPr lang="en-US" sz="3600" b="1" dirty="0"/>
              <a:t>What is for further research:</a:t>
            </a:r>
          </a:p>
          <a:p>
            <a:pPr marL="0" indent="0">
              <a:buNone/>
            </a:pPr>
            <a:r>
              <a:rPr lang="en-US" dirty="0"/>
              <a:t>Channels of Legal Origins affect protection of actual, yet formal, CBI</a:t>
            </a:r>
            <a:endParaRPr lang="uk-UA" dirty="0"/>
          </a:p>
        </p:txBody>
      </p:sp>
    </p:spTree>
    <p:extLst>
      <p:ext uri="{BB962C8B-B14F-4D97-AF65-F5344CB8AC3E}">
        <p14:creationId xmlns:p14="http://schemas.microsoft.com/office/powerpoint/2010/main" val="208738993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72434205-FFC9-4BAA-58D9-A0C58D3E8923}"/>
              </a:ext>
            </a:extLst>
          </p:cNvPr>
          <p:cNvSpPr>
            <a:spLocks noGrp="1"/>
          </p:cNvSpPr>
          <p:nvPr>
            <p:ph type="title"/>
          </p:nvPr>
        </p:nvSpPr>
        <p:spPr/>
        <p:txBody>
          <a:bodyPr/>
          <a:lstStyle/>
          <a:p>
            <a:r>
              <a:rPr lang="en-US" dirty="0"/>
              <a:t>Structure of presentation</a:t>
            </a:r>
            <a:endParaRPr lang="uk-UA" dirty="0"/>
          </a:p>
        </p:txBody>
      </p:sp>
      <p:sp>
        <p:nvSpPr>
          <p:cNvPr id="3" name="Місце для вмісту 2">
            <a:extLst>
              <a:ext uri="{FF2B5EF4-FFF2-40B4-BE49-F238E27FC236}">
                <a16:creationId xmlns:a16="http://schemas.microsoft.com/office/drawing/2014/main" id="{28966B80-E34D-BFBD-0938-E6B1F0EAF91C}"/>
              </a:ext>
            </a:extLst>
          </p:cNvPr>
          <p:cNvSpPr>
            <a:spLocks noGrp="1"/>
          </p:cNvSpPr>
          <p:nvPr>
            <p:ph idx="1"/>
          </p:nvPr>
        </p:nvSpPr>
        <p:spPr/>
        <p:txBody>
          <a:bodyPr/>
          <a:lstStyle/>
          <a:p>
            <a:pPr marL="0" indent="0">
              <a:buNone/>
            </a:pPr>
            <a:r>
              <a:rPr lang="en-US" dirty="0"/>
              <a:t>Legal origin research agenda </a:t>
            </a:r>
          </a:p>
          <a:p>
            <a:pPr marL="0" indent="0">
              <a:buNone/>
            </a:pPr>
            <a:r>
              <a:rPr lang="en-US" dirty="0"/>
              <a:t>Central bank independence: brief literature review</a:t>
            </a:r>
          </a:p>
          <a:p>
            <a:pPr marL="0" indent="0">
              <a:buNone/>
            </a:pPr>
            <a:r>
              <a:rPr lang="en-US" dirty="0"/>
              <a:t>Hypothesis and research question</a:t>
            </a:r>
          </a:p>
          <a:p>
            <a:pPr marL="0" indent="0">
              <a:buNone/>
            </a:pPr>
            <a:r>
              <a:rPr lang="en-US" dirty="0"/>
              <a:t>Empirical results</a:t>
            </a:r>
          </a:p>
          <a:p>
            <a:pPr marL="0" indent="0">
              <a:buNone/>
            </a:pPr>
            <a:r>
              <a:rPr lang="en-US" dirty="0"/>
              <a:t>Discussion and conclusion </a:t>
            </a:r>
            <a:endParaRPr lang="uk-UA" dirty="0"/>
          </a:p>
        </p:txBody>
      </p:sp>
    </p:spTree>
    <p:extLst>
      <p:ext uri="{BB962C8B-B14F-4D97-AF65-F5344CB8AC3E}">
        <p14:creationId xmlns:p14="http://schemas.microsoft.com/office/powerpoint/2010/main" val="22817483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B5B9D6F-F38C-5507-0E07-F1EA83E11A01}"/>
              </a:ext>
            </a:extLst>
          </p:cNvPr>
          <p:cNvSpPr>
            <a:spLocks noGrp="1"/>
          </p:cNvSpPr>
          <p:nvPr>
            <p:ph type="title"/>
          </p:nvPr>
        </p:nvSpPr>
        <p:spPr/>
        <p:txBody>
          <a:bodyPr/>
          <a:lstStyle/>
          <a:p>
            <a:r>
              <a:rPr lang="en-US" dirty="0"/>
              <a:t>Legal origin research agenda </a:t>
            </a:r>
            <a:endParaRPr lang="uk-UA" dirty="0"/>
          </a:p>
        </p:txBody>
      </p:sp>
      <p:sp>
        <p:nvSpPr>
          <p:cNvPr id="3" name="Місце для вмісту 2">
            <a:extLst>
              <a:ext uri="{FF2B5EF4-FFF2-40B4-BE49-F238E27FC236}">
                <a16:creationId xmlns:a16="http://schemas.microsoft.com/office/drawing/2014/main" id="{E9161CA3-F69D-23FF-9C13-99D94D29E355}"/>
              </a:ext>
            </a:extLst>
          </p:cNvPr>
          <p:cNvSpPr>
            <a:spLocks noGrp="1"/>
          </p:cNvSpPr>
          <p:nvPr>
            <p:ph idx="1"/>
          </p:nvPr>
        </p:nvSpPr>
        <p:spPr>
          <a:xfrm>
            <a:off x="838200" y="1558636"/>
            <a:ext cx="10515600" cy="5039591"/>
          </a:xfrm>
        </p:spPr>
        <p:txBody>
          <a:bodyPr>
            <a:normAutofit lnSpcReduction="10000"/>
          </a:bodyPr>
          <a:lstStyle/>
          <a:p>
            <a:pPr marL="0" indent="0">
              <a:buNone/>
            </a:pPr>
            <a:r>
              <a:rPr lang="en-US" dirty="0"/>
              <a:t>Legal Origin – Law and Economics – Law and Finance </a:t>
            </a:r>
          </a:p>
          <a:p>
            <a:pPr marL="0" indent="0">
              <a:buNone/>
            </a:pPr>
            <a:endParaRPr lang="en-US" dirty="0"/>
          </a:p>
          <a:p>
            <a:pPr marL="0" indent="0">
              <a:buNone/>
            </a:pPr>
            <a:r>
              <a:rPr lang="en-US" dirty="0"/>
              <a:t>“Law is matter” is known since Hayek (1960)</a:t>
            </a:r>
          </a:p>
          <a:p>
            <a:pPr marL="0" indent="0">
              <a:buNone/>
            </a:pPr>
            <a:endParaRPr lang="en-US" dirty="0"/>
          </a:p>
          <a:p>
            <a:pPr marL="0" indent="0">
              <a:buNone/>
            </a:pPr>
            <a:r>
              <a:rPr lang="en-US" dirty="0"/>
              <a:t>La Porta, </a:t>
            </a:r>
            <a:r>
              <a:rPr lang="en-US" dirty="0" err="1"/>
              <a:t>Vishny</a:t>
            </a:r>
            <a:r>
              <a:rPr lang="en-US" dirty="0"/>
              <a:t>, Lopez-de-Silanes, Shleifer (1997, 1998, 1999, 2000, 2006, 2008, 2013) provide strong support the idea that legal origin is matter for financial development</a:t>
            </a:r>
          </a:p>
          <a:p>
            <a:pPr marL="0" indent="0">
              <a:buNone/>
            </a:pPr>
            <a:endParaRPr lang="en-US" dirty="0"/>
          </a:p>
          <a:p>
            <a:pPr marL="0" indent="0">
              <a:buNone/>
            </a:pPr>
            <a:r>
              <a:rPr lang="en-US" dirty="0"/>
              <a:t>Beck, Levine, </a:t>
            </a:r>
            <a:r>
              <a:rPr lang="en-US" dirty="0" err="1"/>
              <a:t>Demiguc</a:t>
            </a:r>
            <a:r>
              <a:rPr lang="en-US" dirty="0"/>
              <a:t>-Kunt (2002, 2003, 2005, 2006) confirm the idea that Law and Finance is rigorous approach on what drive financial development in emerging markets </a:t>
            </a:r>
          </a:p>
          <a:p>
            <a:pPr marL="0" indent="0">
              <a:buNone/>
            </a:pPr>
            <a:endParaRPr lang="en-US" dirty="0"/>
          </a:p>
        </p:txBody>
      </p:sp>
    </p:spTree>
    <p:extLst>
      <p:ext uri="{BB962C8B-B14F-4D97-AF65-F5344CB8AC3E}">
        <p14:creationId xmlns:p14="http://schemas.microsoft.com/office/powerpoint/2010/main" val="131423007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6C36E56-3447-4386-7AD1-66AB8529C9A1}"/>
              </a:ext>
            </a:extLst>
          </p:cNvPr>
          <p:cNvSpPr>
            <a:spLocks noGrp="1"/>
          </p:cNvSpPr>
          <p:nvPr>
            <p:ph type="title"/>
          </p:nvPr>
        </p:nvSpPr>
        <p:spPr>
          <a:xfrm>
            <a:off x="838200" y="145474"/>
            <a:ext cx="10515600" cy="716972"/>
          </a:xfrm>
        </p:spPr>
        <p:txBody>
          <a:bodyPr>
            <a:normAutofit/>
          </a:bodyPr>
          <a:lstStyle/>
          <a:p>
            <a:r>
              <a:rPr lang="en-US" dirty="0"/>
              <a:t>Legal origin research agenda </a:t>
            </a:r>
            <a:endParaRPr lang="uk-UA" dirty="0"/>
          </a:p>
        </p:txBody>
      </p:sp>
      <p:sp>
        <p:nvSpPr>
          <p:cNvPr id="3" name="Місце для вмісту 2">
            <a:extLst>
              <a:ext uri="{FF2B5EF4-FFF2-40B4-BE49-F238E27FC236}">
                <a16:creationId xmlns:a16="http://schemas.microsoft.com/office/drawing/2014/main" id="{42D02926-4F9D-D3E0-5012-E926E9B94362}"/>
              </a:ext>
            </a:extLst>
          </p:cNvPr>
          <p:cNvSpPr>
            <a:spLocks noGrp="1"/>
          </p:cNvSpPr>
          <p:nvPr>
            <p:ph idx="1"/>
          </p:nvPr>
        </p:nvSpPr>
        <p:spPr>
          <a:xfrm>
            <a:off x="322119" y="976746"/>
            <a:ext cx="11648208" cy="5735782"/>
          </a:xfrm>
        </p:spPr>
        <p:txBody>
          <a:bodyPr>
            <a:normAutofit lnSpcReduction="10000"/>
          </a:bodyPr>
          <a:lstStyle/>
          <a:p>
            <a:pPr marL="0" indent="0">
              <a:buNone/>
            </a:pPr>
            <a:r>
              <a:rPr lang="en-US" sz="4000" dirty="0"/>
              <a:t>Main take-aways from Law and Finance studies</a:t>
            </a:r>
          </a:p>
          <a:p>
            <a:pPr marL="0" indent="0">
              <a:buNone/>
            </a:pPr>
            <a:endParaRPr lang="en-US" dirty="0"/>
          </a:p>
          <a:p>
            <a:pPr marL="0" indent="0">
              <a:buNone/>
            </a:pPr>
            <a:r>
              <a:rPr lang="en-US" dirty="0"/>
              <a:t>Financial development is sensitive to legal rights protection</a:t>
            </a:r>
          </a:p>
          <a:p>
            <a:pPr marL="0" indent="0">
              <a:buNone/>
            </a:pPr>
            <a:endParaRPr lang="en-US" dirty="0"/>
          </a:p>
          <a:p>
            <a:pPr marL="0" indent="0">
              <a:buNone/>
            </a:pPr>
            <a:r>
              <a:rPr lang="en-US" dirty="0"/>
              <a:t>Better protection of investors positively affects decentralized financing and market-based financial market structures</a:t>
            </a:r>
          </a:p>
          <a:p>
            <a:pPr marL="0" indent="0">
              <a:buNone/>
            </a:pPr>
            <a:endParaRPr lang="en-US" dirty="0"/>
          </a:p>
          <a:p>
            <a:pPr marL="0" indent="0">
              <a:buNone/>
            </a:pPr>
            <a:r>
              <a:rPr lang="en-US" dirty="0"/>
              <a:t>Better protection of creditors rights positively affects credit depth and banking system development</a:t>
            </a:r>
          </a:p>
          <a:p>
            <a:pPr marL="0" indent="0">
              <a:buNone/>
            </a:pPr>
            <a:endParaRPr lang="en-US" dirty="0"/>
          </a:p>
          <a:p>
            <a:pPr marL="0" indent="0">
              <a:buNone/>
            </a:pPr>
            <a:r>
              <a:rPr lang="en-US" dirty="0"/>
              <a:t>There is a lot of legal mechanisms that help to avoid investors/creditors expropriation and more flexible Common Law system is a better safe-guard </a:t>
            </a:r>
            <a:endParaRPr lang="uk-UA" dirty="0"/>
          </a:p>
        </p:txBody>
      </p:sp>
    </p:spTree>
    <p:extLst>
      <p:ext uri="{BB962C8B-B14F-4D97-AF65-F5344CB8AC3E}">
        <p14:creationId xmlns:p14="http://schemas.microsoft.com/office/powerpoint/2010/main" val="10339287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E6DEB76E-5A30-9F09-853F-2537E1F4EA58}"/>
              </a:ext>
            </a:extLst>
          </p:cNvPr>
          <p:cNvSpPr>
            <a:spLocks noGrp="1"/>
          </p:cNvSpPr>
          <p:nvPr>
            <p:ph type="title"/>
          </p:nvPr>
        </p:nvSpPr>
        <p:spPr>
          <a:xfrm>
            <a:off x="838200" y="365126"/>
            <a:ext cx="10515600" cy="653184"/>
          </a:xfrm>
        </p:spPr>
        <p:txBody>
          <a:bodyPr>
            <a:normAutofit fontScale="90000"/>
          </a:bodyPr>
          <a:lstStyle/>
          <a:p>
            <a:r>
              <a:rPr lang="en-US" dirty="0"/>
              <a:t>Legal origin research agenda </a:t>
            </a:r>
            <a:endParaRPr lang="uk-UA" dirty="0"/>
          </a:p>
        </p:txBody>
      </p:sp>
      <p:sp>
        <p:nvSpPr>
          <p:cNvPr id="3" name="Місце для вмісту 2">
            <a:extLst>
              <a:ext uri="{FF2B5EF4-FFF2-40B4-BE49-F238E27FC236}">
                <a16:creationId xmlns:a16="http://schemas.microsoft.com/office/drawing/2014/main" id="{1D32A1D5-74D9-C93B-EE8B-480A74545571}"/>
              </a:ext>
            </a:extLst>
          </p:cNvPr>
          <p:cNvSpPr>
            <a:spLocks noGrp="1"/>
          </p:cNvSpPr>
          <p:nvPr>
            <p:ph idx="1"/>
          </p:nvPr>
        </p:nvSpPr>
        <p:spPr>
          <a:xfrm>
            <a:off x="342899" y="1205345"/>
            <a:ext cx="11606645" cy="5486399"/>
          </a:xfrm>
        </p:spPr>
        <p:txBody>
          <a:bodyPr>
            <a:normAutofit/>
          </a:bodyPr>
          <a:lstStyle/>
          <a:p>
            <a:pPr marL="0" indent="0">
              <a:buNone/>
            </a:pPr>
            <a:r>
              <a:rPr lang="en-US" dirty="0"/>
              <a:t>Pistor (2006) provided more comprehensive approach on how legal tradition shape economic and political institutions</a:t>
            </a:r>
          </a:p>
          <a:p>
            <a:pPr marL="0" indent="0">
              <a:buNone/>
            </a:pPr>
            <a:endParaRPr lang="en-US" dirty="0"/>
          </a:p>
          <a:p>
            <a:pPr marL="0" indent="0">
              <a:buNone/>
            </a:pPr>
            <a:r>
              <a:rPr lang="en-US" b="1" dirty="0"/>
              <a:t>General idea is that English Common Law is: </a:t>
            </a:r>
          </a:p>
          <a:p>
            <a:pPr marL="0" indent="0">
              <a:buNone/>
            </a:pPr>
            <a:r>
              <a:rPr lang="en-US" dirty="0"/>
              <a:t>	More supportive to market solutions and market structures;</a:t>
            </a:r>
          </a:p>
          <a:p>
            <a:pPr marL="0" indent="0">
              <a:buNone/>
            </a:pPr>
            <a:r>
              <a:rPr lang="en-US" dirty="0"/>
              <a:t>	Strongly safeguards rights and agreements;</a:t>
            </a:r>
          </a:p>
          <a:p>
            <a:pPr marL="0" indent="0">
              <a:buNone/>
            </a:pPr>
            <a:r>
              <a:rPr lang="en-US" dirty="0"/>
              <a:t>	More substance oriented, less formal and, thus, more flexible;</a:t>
            </a:r>
          </a:p>
          <a:p>
            <a:pPr marL="0" indent="0">
              <a:buNone/>
            </a:pPr>
            <a:r>
              <a:rPr lang="en-US" dirty="0"/>
              <a:t>	More supportive to decentralized relations and protect individuals from 	state abuse;</a:t>
            </a:r>
          </a:p>
          <a:p>
            <a:pPr marL="0" indent="0">
              <a:buNone/>
            </a:pPr>
            <a:r>
              <a:rPr lang="en-US" dirty="0"/>
              <a:t>	Affect power allocation in more check-and-balanced way… </a:t>
            </a:r>
          </a:p>
          <a:p>
            <a:pPr marL="0" indent="0">
              <a:buNone/>
            </a:pPr>
            <a:endParaRPr lang="uk-UA" dirty="0"/>
          </a:p>
        </p:txBody>
      </p:sp>
    </p:spTree>
    <p:extLst>
      <p:ext uri="{BB962C8B-B14F-4D97-AF65-F5344CB8AC3E}">
        <p14:creationId xmlns:p14="http://schemas.microsoft.com/office/powerpoint/2010/main" val="193815907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8A552812-F932-EA03-3DF4-EDB01D1497E4}"/>
              </a:ext>
            </a:extLst>
          </p:cNvPr>
          <p:cNvSpPr>
            <a:spLocks noGrp="1"/>
          </p:cNvSpPr>
          <p:nvPr>
            <p:ph type="title"/>
          </p:nvPr>
        </p:nvSpPr>
        <p:spPr>
          <a:xfrm>
            <a:off x="838199" y="238992"/>
            <a:ext cx="10965873" cy="748144"/>
          </a:xfrm>
        </p:spPr>
        <p:txBody>
          <a:bodyPr>
            <a:normAutofit fontScale="90000"/>
          </a:bodyPr>
          <a:lstStyle/>
          <a:p>
            <a:r>
              <a:rPr lang="en-US" dirty="0"/>
              <a:t>Central bank independence: brief literature review</a:t>
            </a:r>
            <a:endParaRPr lang="uk-UA" dirty="0"/>
          </a:p>
        </p:txBody>
      </p:sp>
      <p:sp>
        <p:nvSpPr>
          <p:cNvPr id="3" name="Місце для вмісту 2">
            <a:extLst>
              <a:ext uri="{FF2B5EF4-FFF2-40B4-BE49-F238E27FC236}">
                <a16:creationId xmlns:a16="http://schemas.microsoft.com/office/drawing/2014/main" id="{4C977330-D492-013D-A034-280D55D371FE}"/>
              </a:ext>
            </a:extLst>
          </p:cNvPr>
          <p:cNvSpPr>
            <a:spLocks noGrp="1"/>
          </p:cNvSpPr>
          <p:nvPr>
            <p:ph idx="1"/>
          </p:nvPr>
        </p:nvSpPr>
        <p:spPr>
          <a:xfrm>
            <a:off x="405245" y="1080654"/>
            <a:ext cx="11544299" cy="5673437"/>
          </a:xfrm>
        </p:spPr>
        <p:txBody>
          <a:bodyPr>
            <a:normAutofit fontScale="70000" lnSpcReduction="20000"/>
          </a:bodyPr>
          <a:lstStyle/>
          <a:p>
            <a:pPr marL="0" indent="0">
              <a:buNone/>
            </a:pPr>
            <a:r>
              <a:rPr lang="en-US" sz="5100" dirty="0"/>
              <a:t>Central bank independence (CBI) is a long-studied area</a:t>
            </a:r>
          </a:p>
          <a:p>
            <a:pPr marL="0" indent="0">
              <a:buNone/>
            </a:pPr>
            <a:endParaRPr lang="en-US" dirty="0"/>
          </a:p>
          <a:p>
            <a:pPr marL="0" indent="0">
              <a:buNone/>
            </a:pPr>
            <a:r>
              <a:rPr lang="en-US" dirty="0"/>
              <a:t>CBI is measurable through relevant index construction</a:t>
            </a:r>
          </a:p>
          <a:p>
            <a:pPr marL="0" indent="0">
              <a:buNone/>
            </a:pPr>
            <a:endParaRPr lang="en-US" dirty="0"/>
          </a:p>
          <a:p>
            <a:pPr marL="0" indent="0">
              <a:buNone/>
            </a:pPr>
            <a:r>
              <a:rPr lang="en-US" dirty="0"/>
              <a:t>Design of CBI index is a matter of debate, however, elements, that important for index construction, are mostly a subject to consensus</a:t>
            </a:r>
          </a:p>
          <a:p>
            <a:pPr marL="0" indent="0">
              <a:buNone/>
            </a:pPr>
            <a:endParaRPr lang="en-US" dirty="0"/>
          </a:p>
          <a:p>
            <a:pPr marL="0" indent="0">
              <a:buNone/>
            </a:pPr>
            <a:r>
              <a:rPr lang="en-US" dirty="0"/>
              <a:t>Opposite relations between level of CBI and inflation predominate in the literature</a:t>
            </a:r>
          </a:p>
          <a:p>
            <a:pPr marL="0" indent="0">
              <a:buNone/>
            </a:pPr>
            <a:endParaRPr lang="en-US" dirty="0"/>
          </a:p>
          <a:p>
            <a:pPr marL="0" indent="0">
              <a:buNone/>
            </a:pPr>
            <a:r>
              <a:rPr lang="en-US" dirty="0"/>
              <a:t>There is a difference between formal and actual CBI that affects how strong are opposite relations between CBI and inflation could be</a:t>
            </a:r>
          </a:p>
          <a:p>
            <a:pPr marL="0" indent="0">
              <a:buNone/>
            </a:pPr>
            <a:endParaRPr lang="en-US" dirty="0"/>
          </a:p>
          <a:p>
            <a:pPr marL="0" indent="0">
              <a:buNone/>
            </a:pPr>
            <a:r>
              <a:rPr lang="en-US" dirty="0"/>
              <a:t>Rule of law and other institutional quality factors affect opposite relations between level of CBI and inflation</a:t>
            </a:r>
          </a:p>
          <a:p>
            <a:pPr marL="0" indent="0">
              <a:buNone/>
            </a:pPr>
            <a:endParaRPr lang="en-US" dirty="0"/>
          </a:p>
          <a:p>
            <a:pPr marL="0" indent="0">
              <a:buNone/>
            </a:pPr>
            <a:r>
              <a:rPr lang="en-US" dirty="0"/>
              <a:t>Level of inflation, countries compositions and chosen variables may obscure robust opposite relations between CBI and inflation, however, more sophisticated empirical technics and longer data rich generally support the main idea  </a:t>
            </a:r>
            <a:endParaRPr lang="uk-UA" dirty="0"/>
          </a:p>
        </p:txBody>
      </p:sp>
    </p:spTree>
    <p:extLst>
      <p:ext uri="{BB962C8B-B14F-4D97-AF65-F5344CB8AC3E}">
        <p14:creationId xmlns:p14="http://schemas.microsoft.com/office/powerpoint/2010/main" val="85619581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666E1CAD-DF5D-1115-7CC0-7418F4C48C1D}"/>
              </a:ext>
            </a:extLst>
          </p:cNvPr>
          <p:cNvSpPr>
            <a:spLocks noGrp="1"/>
          </p:cNvSpPr>
          <p:nvPr>
            <p:ph type="title"/>
          </p:nvPr>
        </p:nvSpPr>
        <p:spPr>
          <a:xfrm>
            <a:off x="838200" y="197428"/>
            <a:ext cx="11049000" cy="820882"/>
          </a:xfrm>
        </p:spPr>
        <p:txBody>
          <a:bodyPr>
            <a:normAutofit fontScale="90000"/>
          </a:bodyPr>
          <a:lstStyle/>
          <a:p>
            <a:r>
              <a:rPr lang="en-US" dirty="0"/>
              <a:t>Central bank independence: brief literature review</a:t>
            </a:r>
            <a:endParaRPr lang="uk-UA" dirty="0"/>
          </a:p>
        </p:txBody>
      </p:sp>
      <p:sp>
        <p:nvSpPr>
          <p:cNvPr id="3" name="Місце для вмісту 2">
            <a:extLst>
              <a:ext uri="{FF2B5EF4-FFF2-40B4-BE49-F238E27FC236}">
                <a16:creationId xmlns:a16="http://schemas.microsoft.com/office/drawing/2014/main" id="{BEA3BC91-C3E8-38F5-5543-B81F7DDE5FB1}"/>
              </a:ext>
            </a:extLst>
          </p:cNvPr>
          <p:cNvSpPr>
            <a:spLocks noGrp="1"/>
          </p:cNvSpPr>
          <p:nvPr>
            <p:ph idx="1"/>
          </p:nvPr>
        </p:nvSpPr>
        <p:spPr>
          <a:xfrm>
            <a:off x="374073" y="1101436"/>
            <a:ext cx="11513127" cy="5673437"/>
          </a:xfrm>
        </p:spPr>
        <p:txBody>
          <a:bodyPr>
            <a:normAutofit fontScale="55000" lnSpcReduction="20000"/>
          </a:bodyPr>
          <a:lstStyle/>
          <a:p>
            <a:pPr marL="0" indent="0">
              <a:buNone/>
            </a:pPr>
            <a:r>
              <a:rPr lang="en-US" sz="4600" dirty="0"/>
              <a:t>Another streams of literature </a:t>
            </a:r>
          </a:p>
          <a:p>
            <a:pPr marL="0" indent="0">
              <a:buNone/>
            </a:pPr>
            <a:endParaRPr lang="en-US" dirty="0"/>
          </a:p>
          <a:p>
            <a:pPr marL="0" indent="0">
              <a:buNone/>
            </a:pPr>
            <a:r>
              <a:rPr lang="en-US" b="1" dirty="0"/>
              <a:t>What drives level of CBI</a:t>
            </a:r>
            <a:r>
              <a:rPr lang="en-US" dirty="0"/>
              <a:t>:</a:t>
            </a:r>
          </a:p>
          <a:p>
            <a:pPr marL="0" indent="0">
              <a:buNone/>
            </a:pPr>
            <a:r>
              <a:rPr lang="en-US" dirty="0"/>
              <a:t>	Endogeneity of CBI and inflation-aversion culture;</a:t>
            </a:r>
          </a:p>
          <a:p>
            <a:pPr marL="0" indent="0">
              <a:buNone/>
            </a:pPr>
            <a:r>
              <a:rPr lang="en-US" dirty="0"/>
              <a:t>	Political check-and-balance, veto-players structure among political actors and concentration of political power;</a:t>
            </a:r>
          </a:p>
          <a:p>
            <a:pPr marL="0" indent="0">
              <a:buNone/>
            </a:pPr>
            <a:r>
              <a:rPr lang="en-US" dirty="0"/>
              <a:t>	Nationalism and right-left bias of political sentiment;</a:t>
            </a:r>
          </a:p>
          <a:p>
            <a:pPr marL="0" indent="0">
              <a:buNone/>
            </a:pPr>
            <a:r>
              <a:rPr lang="en-US" dirty="0"/>
              <a:t>	Openness and labor market institutions;</a:t>
            </a:r>
          </a:p>
          <a:p>
            <a:pPr marL="0" indent="0">
              <a:buNone/>
            </a:pPr>
            <a:r>
              <a:rPr lang="en-US" dirty="0"/>
              <a:t>	Financial sector development;</a:t>
            </a:r>
          </a:p>
          <a:p>
            <a:pPr marL="0" indent="0">
              <a:buNone/>
            </a:pPr>
            <a:r>
              <a:rPr lang="en-US" dirty="0"/>
              <a:t>	Commodity richness etc.. </a:t>
            </a:r>
          </a:p>
          <a:p>
            <a:pPr marL="0" indent="0">
              <a:buNone/>
            </a:pPr>
            <a:endParaRPr lang="en-US" dirty="0"/>
          </a:p>
          <a:p>
            <a:pPr marL="0" indent="0">
              <a:buNone/>
            </a:pPr>
            <a:r>
              <a:rPr lang="en-US" b="1" dirty="0"/>
              <a:t>What drives CBI reforms</a:t>
            </a:r>
            <a:r>
              <a:rPr lang="en-US" dirty="0"/>
              <a:t>:</a:t>
            </a:r>
          </a:p>
          <a:p>
            <a:pPr marL="0" indent="0">
              <a:buNone/>
            </a:pPr>
            <a:r>
              <a:rPr lang="en-US" dirty="0"/>
              <a:t>	Globalization and openness;</a:t>
            </a:r>
          </a:p>
          <a:p>
            <a:pPr marL="0" indent="0">
              <a:buNone/>
            </a:pPr>
            <a:r>
              <a:rPr lang="en-US" dirty="0"/>
              <a:t>	Participation in Monetary Unions;</a:t>
            </a:r>
          </a:p>
          <a:p>
            <a:pPr marL="0" indent="0">
              <a:buNone/>
            </a:pPr>
            <a:r>
              <a:rPr lang="en-US" dirty="0"/>
              <a:t>	Structural reforms headed by International Financial Institutions;</a:t>
            </a:r>
          </a:p>
          <a:p>
            <a:pPr marL="0" indent="0">
              <a:buNone/>
            </a:pPr>
            <a:r>
              <a:rPr lang="en-US" dirty="0"/>
              <a:t>	Political choice toward low inflation and better macroeconomic power allocation… </a:t>
            </a:r>
          </a:p>
          <a:p>
            <a:pPr marL="0" indent="0">
              <a:buNone/>
            </a:pPr>
            <a:endParaRPr lang="en-US" dirty="0"/>
          </a:p>
          <a:p>
            <a:pPr marL="0" indent="0">
              <a:buNone/>
            </a:pPr>
            <a:r>
              <a:rPr lang="en-US" b="1" dirty="0"/>
              <a:t>Frustrations of CBI reforms</a:t>
            </a:r>
            <a:r>
              <a:rPr lang="en-US" dirty="0"/>
              <a:t>:</a:t>
            </a:r>
          </a:p>
          <a:p>
            <a:pPr marL="0" indent="0">
              <a:buNone/>
            </a:pPr>
            <a:r>
              <a:rPr lang="en-US" dirty="0"/>
              <a:t>	See-saw effect;</a:t>
            </a:r>
          </a:p>
          <a:p>
            <a:pPr marL="0" indent="0">
              <a:buNone/>
            </a:pPr>
            <a:r>
              <a:rPr lang="en-US" dirty="0"/>
              <a:t>	De-delegation… </a:t>
            </a:r>
            <a:endParaRPr lang="uk-UA" dirty="0"/>
          </a:p>
        </p:txBody>
      </p:sp>
    </p:spTree>
    <p:extLst>
      <p:ext uri="{BB962C8B-B14F-4D97-AF65-F5344CB8AC3E}">
        <p14:creationId xmlns:p14="http://schemas.microsoft.com/office/powerpoint/2010/main" val="64418503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5191BAC1-99B1-F70F-FA80-528AA57057A5}"/>
              </a:ext>
            </a:extLst>
          </p:cNvPr>
          <p:cNvSpPr>
            <a:spLocks noGrp="1"/>
          </p:cNvSpPr>
          <p:nvPr>
            <p:ph type="title"/>
          </p:nvPr>
        </p:nvSpPr>
        <p:spPr>
          <a:xfrm>
            <a:off x="838200" y="218209"/>
            <a:ext cx="10515600" cy="789709"/>
          </a:xfrm>
        </p:spPr>
        <p:txBody>
          <a:bodyPr/>
          <a:lstStyle/>
          <a:p>
            <a:r>
              <a:rPr lang="en-US" dirty="0"/>
              <a:t>Hypothesis and research question</a:t>
            </a:r>
            <a:endParaRPr lang="uk-UA" dirty="0"/>
          </a:p>
        </p:txBody>
      </p:sp>
      <p:sp>
        <p:nvSpPr>
          <p:cNvPr id="3" name="Місце для вмісту 2">
            <a:extLst>
              <a:ext uri="{FF2B5EF4-FFF2-40B4-BE49-F238E27FC236}">
                <a16:creationId xmlns:a16="http://schemas.microsoft.com/office/drawing/2014/main" id="{CCCBBB1B-AA4A-F35F-6F72-685A7FDA58EE}"/>
              </a:ext>
            </a:extLst>
          </p:cNvPr>
          <p:cNvSpPr>
            <a:spLocks noGrp="1"/>
          </p:cNvSpPr>
          <p:nvPr>
            <p:ph idx="1"/>
          </p:nvPr>
        </p:nvSpPr>
        <p:spPr>
          <a:xfrm>
            <a:off x="301335" y="1132609"/>
            <a:ext cx="11617037" cy="5507182"/>
          </a:xfrm>
        </p:spPr>
        <p:txBody>
          <a:bodyPr>
            <a:normAutofit fontScale="92500" lnSpcReduction="20000"/>
          </a:bodyPr>
          <a:lstStyle/>
          <a:p>
            <a:pPr marL="0" indent="0">
              <a:buNone/>
            </a:pPr>
            <a:r>
              <a:rPr lang="en-US" b="1" dirty="0"/>
              <a:t>Hypothesis – it is hard to push hypothesis in advance because it is possible to construct a logical chain between CBI choice and Legal Origin in different relations</a:t>
            </a:r>
            <a:r>
              <a:rPr lang="en-US" dirty="0"/>
              <a:t>:</a:t>
            </a:r>
          </a:p>
          <a:p>
            <a:pPr marL="0" indent="0">
              <a:buNone/>
            </a:pPr>
            <a:endParaRPr lang="en-US" dirty="0"/>
          </a:p>
          <a:p>
            <a:pPr marL="0" indent="0">
              <a:buNone/>
            </a:pPr>
            <a:r>
              <a:rPr lang="en-US" dirty="0"/>
              <a:t>“Common Law is more supportive for market-friendly institutions thus CBI should be higher in Common Law countries”</a:t>
            </a:r>
          </a:p>
          <a:p>
            <a:pPr marL="0" indent="0">
              <a:buNone/>
            </a:pPr>
            <a:endParaRPr lang="en-US" dirty="0"/>
          </a:p>
          <a:p>
            <a:pPr marL="0" indent="0">
              <a:buNone/>
            </a:pPr>
            <a:r>
              <a:rPr lang="en-US" dirty="0"/>
              <a:t>“Common Law is more supportive to substance of independence over formal legislation that is why Common Law countries may have a less formally independent central bank”</a:t>
            </a:r>
          </a:p>
          <a:p>
            <a:pPr marL="0" indent="0">
              <a:buNone/>
            </a:pPr>
            <a:endParaRPr lang="en-US" dirty="0"/>
          </a:p>
          <a:p>
            <a:pPr marL="0" indent="0">
              <a:buNone/>
            </a:pPr>
            <a:r>
              <a:rPr lang="en-US" b="1" dirty="0"/>
              <a:t>So, we agnostic in initial hypothesis, however, we ask</a:t>
            </a:r>
            <a:r>
              <a:rPr lang="en-US" dirty="0"/>
              <a:t>:</a:t>
            </a:r>
          </a:p>
          <a:p>
            <a:pPr marL="0" indent="0">
              <a:buNone/>
            </a:pPr>
            <a:r>
              <a:rPr lang="en-US" dirty="0"/>
              <a:t>	Does legal origin affect level of CBI across relevant group of countries?</a:t>
            </a:r>
          </a:p>
          <a:p>
            <a:pPr marL="0" indent="0">
              <a:buNone/>
            </a:pPr>
            <a:r>
              <a:rPr lang="en-US" dirty="0"/>
              <a:t>	Does legal origin affect level of inflation across relevant group of countries?</a:t>
            </a:r>
          </a:p>
          <a:p>
            <a:pPr marL="0" indent="0">
              <a:buNone/>
            </a:pPr>
            <a:r>
              <a:rPr lang="en-US" dirty="0"/>
              <a:t>	Does legal origin affect better anti-inflation efficiency of central banks in 	Common Law countries?</a:t>
            </a:r>
            <a:endParaRPr lang="uk-UA" dirty="0"/>
          </a:p>
        </p:txBody>
      </p:sp>
    </p:spTree>
    <p:extLst>
      <p:ext uri="{BB962C8B-B14F-4D97-AF65-F5344CB8AC3E}">
        <p14:creationId xmlns:p14="http://schemas.microsoft.com/office/powerpoint/2010/main" val="351116401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B6D8D5FC-A3CF-0BB8-05F1-A492CC19D161}"/>
              </a:ext>
            </a:extLst>
          </p:cNvPr>
          <p:cNvSpPr>
            <a:spLocks noGrp="1"/>
          </p:cNvSpPr>
          <p:nvPr>
            <p:ph type="title"/>
          </p:nvPr>
        </p:nvSpPr>
        <p:spPr>
          <a:xfrm>
            <a:off x="838200" y="259773"/>
            <a:ext cx="10515600" cy="841663"/>
          </a:xfrm>
        </p:spPr>
        <p:txBody>
          <a:bodyPr/>
          <a:lstStyle/>
          <a:p>
            <a:r>
              <a:rPr lang="en-US" dirty="0"/>
              <a:t>Empirical results</a:t>
            </a:r>
            <a:endParaRPr lang="uk-UA" dirty="0"/>
          </a:p>
        </p:txBody>
      </p:sp>
      <p:sp>
        <p:nvSpPr>
          <p:cNvPr id="3" name="Місце для вмісту 2">
            <a:extLst>
              <a:ext uri="{FF2B5EF4-FFF2-40B4-BE49-F238E27FC236}">
                <a16:creationId xmlns:a16="http://schemas.microsoft.com/office/drawing/2014/main" id="{57E309DB-CA87-8A91-7807-3E9DA1757F60}"/>
              </a:ext>
            </a:extLst>
          </p:cNvPr>
          <p:cNvSpPr>
            <a:spLocks noGrp="1"/>
          </p:cNvSpPr>
          <p:nvPr>
            <p:ph idx="1"/>
          </p:nvPr>
        </p:nvSpPr>
        <p:spPr>
          <a:xfrm>
            <a:off x="290945" y="1101436"/>
            <a:ext cx="11617037" cy="5496791"/>
          </a:xfrm>
        </p:spPr>
        <p:txBody>
          <a:bodyPr>
            <a:normAutofit fontScale="92500" lnSpcReduction="10000"/>
          </a:bodyPr>
          <a:lstStyle/>
          <a:p>
            <a:pPr marL="0" indent="0">
              <a:buNone/>
            </a:pPr>
            <a:r>
              <a:rPr lang="en-US" b="1" dirty="0"/>
              <a:t>Data description and sources</a:t>
            </a:r>
          </a:p>
          <a:p>
            <a:pPr marL="0" indent="0">
              <a:buNone/>
            </a:pPr>
            <a:endParaRPr lang="en-US" dirty="0"/>
          </a:p>
          <a:p>
            <a:pPr marL="0" indent="0">
              <a:buNone/>
            </a:pPr>
            <a:r>
              <a:rPr lang="en-US" dirty="0"/>
              <a:t>CBI data is obtained from: </a:t>
            </a:r>
            <a:r>
              <a:rPr lang="sr-Latn-RS" dirty="0">
                <a:effectLst/>
                <a:latin typeface="Calibri" panose="020F0502020204030204" pitchFamily="34" charset="0"/>
                <a:ea typeface="Calibri" panose="020F0502020204030204" pitchFamily="34" charset="0"/>
                <a:cs typeface="Times New Roman" panose="02020603050405020304" pitchFamily="18" charset="0"/>
              </a:rPr>
              <a:t>Romelli </a:t>
            </a:r>
            <a:r>
              <a:rPr lang="en-US" dirty="0">
                <a:effectLst/>
                <a:latin typeface="Calibri" panose="020F0502020204030204" pitchFamily="34" charset="0"/>
                <a:ea typeface="Calibri" panose="020F0502020204030204" pitchFamily="34" charset="0"/>
                <a:cs typeface="Times New Roman" panose="02020603050405020304" pitchFamily="18" charset="0"/>
              </a:rPr>
              <a:t>(2024) </a:t>
            </a:r>
            <a:r>
              <a:rPr lang="sr-Latn-RS" dirty="0">
                <a:effectLst/>
                <a:latin typeface="Calibri" panose="020F0502020204030204" pitchFamily="34" charset="0"/>
                <a:ea typeface="Calibri" panose="020F0502020204030204" pitchFamily="34" charset="0"/>
                <a:cs typeface="Times New Roman" panose="02020603050405020304" pitchFamily="18" charset="0"/>
              </a:rPr>
              <a:t>database (</a:t>
            </a:r>
            <a:r>
              <a:rPr lang="sr-Latn-RS" u="sng" dirty="0">
                <a:solidFill>
                  <a:srgbClr val="0000FF"/>
                </a:solidFill>
                <a:effectLst/>
                <a:latin typeface="Calibri" panose="020F0502020204030204" pitchFamily="34" charset="0"/>
                <a:ea typeface="Calibri" panose="020F0502020204030204" pitchFamily="34" charset="0"/>
                <a:cs typeface="Times New Roman" panose="02020603050405020304" pitchFamily="18" charset="0"/>
                <a:hlinkClick r:id="rId2"/>
              </a:rPr>
              <a:t>https://dromelli.github.io/cbidata/index.html</a:t>
            </a:r>
            <a:r>
              <a:rPr lang="sr-Latn-RS" dirty="0">
                <a:effectLst/>
                <a:latin typeface="Calibri" panose="020F0502020204030204" pitchFamily="34" charset="0"/>
                <a:ea typeface="Calibri" panose="020F0502020204030204" pitchFamily="34" charset="0"/>
                <a:cs typeface="Times New Roman" panose="02020603050405020304" pitchFamily="18" charset="0"/>
              </a:rPr>
              <a:t>)</a:t>
            </a:r>
            <a:endParaRPr lang="en-US" dirty="0">
              <a:effectLst/>
              <a:latin typeface="Calibri" panose="020F0502020204030204" pitchFamily="34" charset="0"/>
              <a:ea typeface="Calibri" panose="020F0502020204030204" pitchFamily="34" charset="0"/>
              <a:cs typeface="Times New Roman" panose="02020603050405020304" pitchFamily="18" charset="0"/>
            </a:endParaRPr>
          </a:p>
          <a:p>
            <a:pPr marL="0" indent="0">
              <a:buNone/>
            </a:pPr>
            <a:endParaRPr lang="en-US"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r>
              <a:rPr lang="en-US" dirty="0">
                <a:latin typeface="Calibri" panose="020F0502020204030204" pitchFamily="34" charset="0"/>
                <a:ea typeface="Calibri" panose="020F0502020204030204" pitchFamily="34" charset="0"/>
                <a:cs typeface="Times New Roman" panose="02020603050405020304" pitchFamily="18" charset="0"/>
              </a:rPr>
              <a:t>Country grouping is based on: La Porta et al. (2008)</a:t>
            </a:r>
          </a:p>
          <a:p>
            <a:pPr marL="0" indent="0">
              <a:buNone/>
            </a:pPr>
            <a:endParaRPr lang="en-US"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r>
              <a:rPr lang="en-US" dirty="0">
                <a:latin typeface="Calibri" panose="020F0502020204030204" pitchFamily="34" charset="0"/>
                <a:ea typeface="Calibri" panose="020F0502020204030204" pitchFamily="34" charset="0"/>
                <a:cs typeface="Times New Roman" panose="02020603050405020304" pitchFamily="18" charset="0"/>
              </a:rPr>
              <a:t>Inflation data: World Bank, IMF</a:t>
            </a:r>
          </a:p>
          <a:p>
            <a:pPr marL="0" indent="0">
              <a:buNone/>
            </a:pPr>
            <a:endParaRPr lang="en-US"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r>
              <a:rPr lang="en-US" dirty="0">
                <a:latin typeface="Calibri" panose="020F0502020204030204" pitchFamily="34" charset="0"/>
                <a:ea typeface="Calibri" panose="020F0502020204030204" pitchFamily="34" charset="0"/>
                <a:cs typeface="Times New Roman" panose="02020603050405020304" pitchFamily="18" charset="0"/>
              </a:rPr>
              <a:t>Rule of Law data: World Bank</a:t>
            </a:r>
          </a:p>
          <a:p>
            <a:pPr marL="0" indent="0">
              <a:buNone/>
            </a:pPr>
            <a:endParaRPr lang="en-US" dirty="0">
              <a:latin typeface="Calibri" panose="020F0502020204030204" pitchFamily="34" charset="0"/>
              <a:ea typeface="Calibri" panose="020F0502020204030204" pitchFamily="34" charset="0"/>
              <a:cs typeface="Times New Roman" panose="02020603050405020304" pitchFamily="18" charset="0"/>
            </a:endParaRPr>
          </a:p>
          <a:p>
            <a:pPr marL="0" indent="0">
              <a:buNone/>
            </a:pPr>
            <a:r>
              <a:rPr lang="en-US" dirty="0">
                <a:latin typeface="Calibri" panose="020F0502020204030204" pitchFamily="34" charset="0"/>
                <a:ea typeface="Calibri" panose="020F0502020204030204" pitchFamily="34" charset="0"/>
                <a:cs typeface="Times New Roman" panose="02020603050405020304" pitchFamily="18" charset="0"/>
              </a:rPr>
              <a:t>Currency Union Membership as well as Sovereign Wealth Fund in operation (commodity-based) is from county information</a:t>
            </a:r>
            <a:endParaRPr lang="en-US" dirty="0"/>
          </a:p>
          <a:p>
            <a:pPr marL="0" indent="0">
              <a:buNone/>
            </a:pPr>
            <a:endParaRPr lang="uk-UA" dirty="0"/>
          </a:p>
        </p:txBody>
      </p:sp>
    </p:spTree>
    <p:extLst>
      <p:ext uri="{BB962C8B-B14F-4D97-AF65-F5344CB8AC3E}">
        <p14:creationId xmlns:p14="http://schemas.microsoft.com/office/powerpoint/2010/main" val="3761635927"/>
      </p:ext>
    </p:extLst>
  </p:cSld>
  <p:clrMapOvr>
    <a:masterClrMapping/>
  </p:clrMapOvr>
</p:sld>
</file>

<file path=ppt/theme/theme1.xml><?xml version="1.0" encoding="utf-8"?>
<a:theme xmlns:a="http://schemas.openxmlformats.org/drawingml/2006/main" name="Тема Office">
  <a:themeElements>
    <a:clrScheme name="Офіс">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Офіс">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Офіс">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942</TotalTime>
  <Words>1449</Words>
  <Application>Microsoft Office PowerPoint</Application>
  <PresentationFormat>Широкий екран</PresentationFormat>
  <Paragraphs>246</Paragraphs>
  <Slides>16</Slides>
  <Notes>0</Notes>
  <HiddenSlides>0</HiddenSlides>
  <MMClips>0</MMClips>
  <ScaleCrop>false</ScaleCrop>
  <HeadingPairs>
    <vt:vector size="6" baseType="variant">
      <vt:variant>
        <vt:lpstr>Використані шрифти</vt:lpstr>
      </vt:variant>
      <vt:variant>
        <vt:i4>4</vt:i4>
      </vt:variant>
      <vt:variant>
        <vt:lpstr>Тема</vt:lpstr>
      </vt:variant>
      <vt:variant>
        <vt:i4>1</vt:i4>
      </vt:variant>
      <vt:variant>
        <vt:lpstr>Заголовки слайдів</vt:lpstr>
      </vt:variant>
      <vt:variant>
        <vt:i4>16</vt:i4>
      </vt:variant>
    </vt:vector>
  </HeadingPairs>
  <TitlesOfParts>
    <vt:vector size="21" baseType="lpstr">
      <vt:lpstr>Arial</vt:lpstr>
      <vt:lpstr>Calibri</vt:lpstr>
      <vt:lpstr>Calibri Light</vt:lpstr>
      <vt:lpstr>Times New Roman</vt:lpstr>
      <vt:lpstr>Тема Office</vt:lpstr>
      <vt:lpstr>Central Bank Independence: Does Legal Origins Matter</vt:lpstr>
      <vt:lpstr>Structure of presentation</vt:lpstr>
      <vt:lpstr>Legal origin research agenda </vt:lpstr>
      <vt:lpstr>Legal origin research agenda </vt:lpstr>
      <vt:lpstr>Legal origin research agenda </vt:lpstr>
      <vt:lpstr>Central bank independence: brief literature review</vt:lpstr>
      <vt:lpstr>Central bank independence: brief literature review</vt:lpstr>
      <vt:lpstr>Hypothesis and research question</vt:lpstr>
      <vt:lpstr>Empirical results</vt:lpstr>
      <vt:lpstr>Empirical results</vt:lpstr>
      <vt:lpstr>Empirical results</vt:lpstr>
      <vt:lpstr>Empirical results</vt:lpstr>
      <vt:lpstr>Empirical results</vt:lpstr>
      <vt:lpstr>Empirical results</vt:lpstr>
      <vt:lpstr>Empirical results</vt:lpstr>
      <vt:lpstr>Discussion and conclusion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Viktor Koziuk</dc:creator>
  <cp:lastModifiedBy>Viktor Koziuk</cp:lastModifiedBy>
  <cp:revision>7</cp:revision>
  <dcterms:created xsi:type="dcterms:W3CDTF">2025-05-15T07:56:20Z</dcterms:created>
  <dcterms:modified xsi:type="dcterms:W3CDTF">2025-05-21T19:00:19Z</dcterms:modified>
</cp:coreProperties>
</file>

<file path=docProps/thumbnail.jpeg>
</file>